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notesMasterIdLst>
    <p:notesMasterId r:id="rId17"/>
  </p:notesMasterIdLst>
  <p:sldIdLst>
    <p:sldId id="256" r:id="rId2"/>
    <p:sldId id="258"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3" autoAdjust="0"/>
    <p:restoredTop sz="94660"/>
  </p:normalViewPr>
  <p:slideViewPr>
    <p:cSldViewPr snapToGrid="0">
      <p:cViewPr varScale="1">
        <p:scale>
          <a:sx n="116" d="100"/>
          <a:sy n="116" d="100"/>
        </p:scale>
        <p:origin x="33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1FF87F-9ED9-43BA-927F-37677B887937}" type="datetimeFigureOut">
              <a:rPr lang="es-CO" smtClean="0"/>
              <a:t>07/06/2017</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995CBF-7994-45C7-BBE0-E06FE66A5FEA}" type="slidenum">
              <a:rPr lang="es-CO" smtClean="0"/>
              <a:t>‹Nº›</a:t>
            </a:fld>
            <a:endParaRPr lang="es-CO"/>
          </a:p>
        </p:txBody>
      </p:sp>
    </p:spTree>
    <p:extLst>
      <p:ext uri="{BB962C8B-B14F-4D97-AF65-F5344CB8AC3E}">
        <p14:creationId xmlns:p14="http://schemas.microsoft.com/office/powerpoint/2010/main" val="13031501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C86DFA9D-40E7-49CC-9571-4580777E2CE8}" type="datetimeFigureOut">
              <a:rPr lang="es-CO" smtClean="0"/>
              <a:t>07/06/2017</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2343838-63E3-4AA0-AE71-07F76F0DBBBD}" type="slidenum">
              <a:rPr lang="es-CO" smtClean="0"/>
              <a:t>‹Nº›</a:t>
            </a:fld>
            <a:endParaRPr lang="es-CO"/>
          </a:p>
        </p:txBody>
      </p:sp>
    </p:spTree>
    <p:extLst>
      <p:ext uri="{BB962C8B-B14F-4D97-AF65-F5344CB8AC3E}">
        <p14:creationId xmlns:p14="http://schemas.microsoft.com/office/powerpoint/2010/main" val="2434961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86DFA9D-40E7-49CC-9571-4580777E2CE8}" type="datetimeFigureOut">
              <a:rPr lang="es-CO" smtClean="0"/>
              <a:t>07/06/2017</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2343838-63E3-4AA0-AE71-07F76F0DBBBD}" type="slidenum">
              <a:rPr lang="es-CO" smtClean="0"/>
              <a:t>‹Nº›</a:t>
            </a:fld>
            <a:endParaRPr lang="es-CO"/>
          </a:p>
        </p:txBody>
      </p:sp>
    </p:spTree>
    <p:extLst>
      <p:ext uri="{BB962C8B-B14F-4D97-AF65-F5344CB8AC3E}">
        <p14:creationId xmlns:p14="http://schemas.microsoft.com/office/powerpoint/2010/main" val="2895970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86DFA9D-40E7-49CC-9571-4580777E2CE8}" type="datetimeFigureOut">
              <a:rPr lang="es-CO" smtClean="0"/>
              <a:t>07/06/2017</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2343838-63E3-4AA0-AE71-07F76F0DBBBD}" type="slidenum">
              <a:rPr lang="es-CO" smtClean="0"/>
              <a:t>‹Nº›</a:t>
            </a:fld>
            <a:endParaRPr lang="es-CO"/>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10427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86DFA9D-40E7-49CC-9571-4580777E2CE8}" type="datetimeFigureOut">
              <a:rPr lang="es-CO" smtClean="0"/>
              <a:t>07/06/2017</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2343838-63E3-4AA0-AE71-07F76F0DBBBD}" type="slidenum">
              <a:rPr lang="es-CO" smtClean="0"/>
              <a:t>‹Nº›</a:t>
            </a:fld>
            <a:endParaRPr lang="es-CO"/>
          </a:p>
        </p:txBody>
      </p:sp>
    </p:spTree>
    <p:extLst>
      <p:ext uri="{BB962C8B-B14F-4D97-AF65-F5344CB8AC3E}">
        <p14:creationId xmlns:p14="http://schemas.microsoft.com/office/powerpoint/2010/main" val="25041871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86DFA9D-40E7-49CC-9571-4580777E2CE8}" type="datetimeFigureOut">
              <a:rPr lang="es-CO" smtClean="0"/>
              <a:t>07/06/2017</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2343838-63E3-4AA0-AE71-07F76F0DBBBD}" type="slidenum">
              <a:rPr lang="es-CO" smtClean="0"/>
              <a:t>‹Nº›</a:t>
            </a:fld>
            <a:endParaRPr lang="es-CO"/>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2668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86DFA9D-40E7-49CC-9571-4580777E2CE8}" type="datetimeFigureOut">
              <a:rPr lang="es-CO" smtClean="0"/>
              <a:t>07/06/2017</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2343838-63E3-4AA0-AE71-07F76F0DBBBD}" type="slidenum">
              <a:rPr lang="es-CO" smtClean="0"/>
              <a:t>‹Nº›</a:t>
            </a:fld>
            <a:endParaRPr lang="es-CO"/>
          </a:p>
        </p:txBody>
      </p:sp>
    </p:spTree>
    <p:extLst>
      <p:ext uri="{BB962C8B-B14F-4D97-AF65-F5344CB8AC3E}">
        <p14:creationId xmlns:p14="http://schemas.microsoft.com/office/powerpoint/2010/main" val="23790634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86DFA9D-40E7-49CC-9571-4580777E2CE8}" type="datetimeFigureOut">
              <a:rPr lang="es-CO" smtClean="0"/>
              <a:t>07/06/2017</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2343838-63E3-4AA0-AE71-07F76F0DBBBD}" type="slidenum">
              <a:rPr lang="es-CO" smtClean="0"/>
              <a:t>‹Nº›</a:t>
            </a:fld>
            <a:endParaRPr lang="es-CO"/>
          </a:p>
        </p:txBody>
      </p:sp>
    </p:spTree>
    <p:extLst>
      <p:ext uri="{BB962C8B-B14F-4D97-AF65-F5344CB8AC3E}">
        <p14:creationId xmlns:p14="http://schemas.microsoft.com/office/powerpoint/2010/main" val="1235611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86DFA9D-40E7-49CC-9571-4580777E2CE8}" type="datetimeFigureOut">
              <a:rPr lang="es-CO" smtClean="0"/>
              <a:t>07/06/2017</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2343838-63E3-4AA0-AE71-07F76F0DBBBD}" type="slidenum">
              <a:rPr lang="es-CO" smtClean="0"/>
              <a:t>‹Nº›</a:t>
            </a:fld>
            <a:endParaRPr lang="es-CO"/>
          </a:p>
        </p:txBody>
      </p:sp>
    </p:spTree>
    <p:extLst>
      <p:ext uri="{BB962C8B-B14F-4D97-AF65-F5344CB8AC3E}">
        <p14:creationId xmlns:p14="http://schemas.microsoft.com/office/powerpoint/2010/main" val="2091248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86DFA9D-40E7-49CC-9571-4580777E2CE8}" type="datetimeFigureOut">
              <a:rPr lang="es-CO" smtClean="0"/>
              <a:t>07/06/2017</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2343838-63E3-4AA0-AE71-07F76F0DBBBD}" type="slidenum">
              <a:rPr lang="es-CO" smtClean="0"/>
              <a:t>‹Nº›</a:t>
            </a:fld>
            <a:endParaRPr lang="es-CO"/>
          </a:p>
        </p:txBody>
      </p:sp>
    </p:spTree>
    <p:extLst>
      <p:ext uri="{BB962C8B-B14F-4D97-AF65-F5344CB8AC3E}">
        <p14:creationId xmlns:p14="http://schemas.microsoft.com/office/powerpoint/2010/main" val="335545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86DFA9D-40E7-49CC-9571-4580777E2CE8}" type="datetimeFigureOut">
              <a:rPr lang="es-CO" smtClean="0"/>
              <a:t>07/06/2017</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2343838-63E3-4AA0-AE71-07F76F0DBBBD}" type="slidenum">
              <a:rPr lang="es-CO" smtClean="0"/>
              <a:t>‹Nº›</a:t>
            </a:fld>
            <a:endParaRPr lang="es-CO"/>
          </a:p>
        </p:txBody>
      </p:sp>
    </p:spTree>
    <p:extLst>
      <p:ext uri="{BB962C8B-B14F-4D97-AF65-F5344CB8AC3E}">
        <p14:creationId xmlns:p14="http://schemas.microsoft.com/office/powerpoint/2010/main" val="579136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C86DFA9D-40E7-49CC-9571-4580777E2CE8}" type="datetimeFigureOut">
              <a:rPr lang="es-CO" smtClean="0"/>
              <a:t>07/06/2017</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2343838-63E3-4AA0-AE71-07F76F0DBBBD}" type="slidenum">
              <a:rPr lang="es-CO" smtClean="0"/>
              <a:t>‹Nº›</a:t>
            </a:fld>
            <a:endParaRPr lang="es-CO"/>
          </a:p>
        </p:txBody>
      </p:sp>
    </p:spTree>
    <p:extLst>
      <p:ext uri="{BB962C8B-B14F-4D97-AF65-F5344CB8AC3E}">
        <p14:creationId xmlns:p14="http://schemas.microsoft.com/office/powerpoint/2010/main" val="804895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C86DFA9D-40E7-49CC-9571-4580777E2CE8}" type="datetimeFigureOut">
              <a:rPr lang="es-CO" smtClean="0"/>
              <a:t>07/06/2017</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2343838-63E3-4AA0-AE71-07F76F0DBBBD}" type="slidenum">
              <a:rPr lang="es-CO" smtClean="0"/>
              <a:t>‹Nº›</a:t>
            </a:fld>
            <a:endParaRPr lang="es-CO"/>
          </a:p>
        </p:txBody>
      </p:sp>
    </p:spTree>
    <p:extLst>
      <p:ext uri="{BB962C8B-B14F-4D97-AF65-F5344CB8AC3E}">
        <p14:creationId xmlns:p14="http://schemas.microsoft.com/office/powerpoint/2010/main" val="2489996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C86DFA9D-40E7-49CC-9571-4580777E2CE8}" type="datetimeFigureOut">
              <a:rPr lang="es-CO" smtClean="0"/>
              <a:t>07/06/2017</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2343838-63E3-4AA0-AE71-07F76F0DBBBD}" type="slidenum">
              <a:rPr lang="es-CO" smtClean="0"/>
              <a:t>‹Nº›</a:t>
            </a:fld>
            <a:endParaRPr lang="es-CO"/>
          </a:p>
        </p:txBody>
      </p:sp>
    </p:spTree>
    <p:extLst>
      <p:ext uri="{BB962C8B-B14F-4D97-AF65-F5344CB8AC3E}">
        <p14:creationId xmlns:p14="http://schemas.microsoft.com/office/powerpoint/2010/main" val="1778093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6DFA9D-40E7-49CC-9571-4580777E2CE8}" type="datetimeFigureOut">
              <a:rPr lang="es-CO" smtClean="0"/>
              <a:t>07/06/2017</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2343838-63E3-4AA0-AE71-07F76F0DBBBD}" type="slidenum">
              <a:rPr lang="es-CO" smtClean="0"/>
              <a:t>‹Nº›</a:t>
            </a:fld>
            <a:endParaRPr lang="es-CO"/>
          </a:p>
        </p:txBody>
      </p:sp>
    </p:spTree>
    <p:extLst>
      <p:ext uri="{BB962C8B-B14F-4D97-AF65-F5344CB8AC3E}">
        <p14:creationId xmlns:p14="http://schemas.microsoft.com/office/powerpoint/2010/main" val="705648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86DFA9D-40E7-49CC-9571-4580777E2CE8}" type="datetimeFigureOut">
              <a:rPr lang="es-CO" smtClean="0"/>
              <a:t>07/06/2017</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2343838-63E3-4AA0-AE71-07F76F0DBBBD}" type="slidenum">
              <a:rPr lang="es-CO" smtClean="0"/>
              <a:t>‹Nº›</a:t>
            </a:fld>
            <a:endParaRPr lang="es-CO"/>
          </a:p>
        </p:txBody>
      </p:sp>
    </p:spTree>
    <p:extLst>
      <p:ext uri="{BB962C8B-B14F-4D97-AF65-F5344CB8AC3E}">
        <p14:creationId xmlns:p14="http://schemas.microsoft.com/office/powerpoint/2010/main" val="67289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2343838-63E3-4AA0-AE71-07F76F0DBBBD}" type="slidenum">
              <a:rPr lang="es-CO" smtClean="0"/>
              <a:t>‹Nº›</a:t>
            </a:fld>
            <a:endParaRPr lang="es-CO"/>
          </a:p>
        </p:txBody>
      </p:sp>
      <p:sp>
        <p:nvSpPr>
          <p:cNvPr id="5" name="Date Placeholder 4"/>
          <p:cNvSpPr>
            <a:spLocks noGrp="1"/>
          </p:cNvSpPr>
          <p:nvPr>
            <p:ph type="dt" sz="half" idx="10"/>
          </p:nvPr>
        </p:nvSpPr>
        <p:spPr/>
        <p:txBody>
          <a:bodyPr/>
          <a:lstStyle/>
          <a:p>
            <a:fld id="{C86DFA9D-40E7-49CC-9571-4580777E2CE8}" type="datetimeFigureOut">
              <a:rPr lang="es-CO" smtClean="0"/>
              <a:t>07/06/2017</a:t>
            </a:fld>
            <a:endParaRPr lang="es-CO"/>
          </a:p>
        </p:txBody>
      </p:sp>
    </p:spTree>
    <p:extLst>
      <p:ext uri="{BB962C8B-B14F-4D97-AF65-F5344CB8AC3E}">
        <p14:creationId xmlns:p14="http://schemas.microsoft.com/office/powerpoint/2010/main" val="493961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86DFA9D-40E7-49CC-9571-4580777E2CE8}" type="datetimeFigureOut">
              <a:rPr lang="es-CO" smtClean="0"/>
              <a:t>07/06/2017</a:t>
            </a:fld>
            <a:endParaRPr lang="es-CO"/>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2343838-63E3-4AA0-AE71-07F76F0DBBBD}" type="slidenum">
              <a:rPr lang="es-CO" smtClean="0"/>
              <a:t>‹Nº›</a:t>
            </a:fld>
            <a:endParaRPr lang="es-CO"/>
          </a:p>
        </p:txBody>
      </p:sp>
    </p:spTree>
    <p:extLst>
      <p:ext uri="{BB962C8B-B14F-4D97-AF65-F5344CB8AC3E}">
        <p14:creationId xmlns:p14="http://schemas.microsoft.com/office/powerpoint/2010/main" val="2701026593"/>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youtube.com/watch?v=Lk6OfqndH1k"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youtube.com/watch?v=h5qoUg2jACw"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d-IqjXIgyJ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136812" y="739587"/>
            <a:ext cx="11587397" cy="707886"/>
          </a:xfrm>
          <a:prstGeom prst="rect">
            <a:avLst/>
          </a:prstGeom>
          <a:noFill/>
        </p:spPr>
        <p:txBody>
          <a:bodyPr wrap="square" rtlCol="0">
            <a:spAutoFit/>
          </a:bodyPr>
          <a:lstStyle/>
          <a:p>
            <a:pPr algn="ctr"/>
            <a:r>
              <a:rPr lang="es-CO" sz="4000" b="1" dirty="0" smtClean="0">
                <a:latin typeface="Algerian" panose="04020705040A02060702" pitchFamily="82" charset="0"/>
              </a:rPr>
              <a:t>Gerencia de sistemas</a:t>
            </a:r>
            <a:endParaRPr lang="es-CO" sz="4000" b="1" dirty="0">
              <a:latin typeface="Algerian" panose="04020705040A02060702" pitchFamily="82" charset="0"/>
            </a:endParaRPr>
          </a:p>
        </p:txBody>
      </p:sp>
      <p:sp>
        <p:nvSpPr>
          <p:cNvPr id="3" name="Rectángulo 2"/>
          <p:cNvSpPr/>
          <p:nvPr/>
        </p:nvSpPr>
        <p:spPr>
          <a:xfrm>
            <a:off x="196294" y="2295873"/>
            <a:ext cx="10646325" cy="1631216"/>
          </a:xfrm>
          <a:prstGeom prst="rect">
            <a:avLst/>
          </a:prstGeom>
        </p:spPr>
        <p:txBody>
          <a:bodyPr wrap="square">
            <a:spAutoFit/>
          </a:bodyPr>
          <a:lstStyle/>
          <a:p>
            <a:pPr algn="just"/>
            <a:r>
              <a:rPr lang="es-CO" sz="2500" dirty="0" smtClean="0">
                <a:latin typeface="Arial" panose="020B0604020202020204" pitchFamily="34" charset="0"/>
                <a:cs typeface="Arial" panose="020B0604020202020204" pitchFamily="34" charset="0"/>
              </a:rPr>
              <a:t>Es una ciencia que enseña la mas eficiente forma de conducir empresas hacia metas previamente fijadas. Proceso social, integral que se adapta siempre en pro de la calidad de la buena administración de recursos y acuerdos.</a:t>
            </a:r>
            <a:endParaRPr lang="es-CO" sz="2500" dirty="0"/>
          </a:p>
        </p:txBody>
      </p:sp>
    </p:spTree>
    <p:extLst>
      <p:ext uri="{BB962C8B-B14F-4D97-AF65-F5344CB8AC3E}">
        <p14:creationId xmlns:p14="http://schemas.microsoft.com/office/powerpoint/2010/main" val="21148489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2221849" y="756507"/>
            <a:ext cx="4772075" cy="369332"/>
          </a:xfrm>
          <a:prstGeom prst="rect">
            <a:avLst/>
          </a:prstGeom>
        </p:spPr>
        <p:txBody>
          <a:bodyPr wrap="square">
            <a:spAutoFit/>
          </a:bodyPr>
          <a:lstStyle/>
          <a:p>
            <a:r>
              <a:rPr lang="es-CO" dirty="0" smtClean="0">
                <a:latin typeface="Arial" panose="020B0604020202020204" pitchFamily="34" charset="0"/>
                <a:cs typeface="Arial" panose="020B0604020202020204" pitchFamily="34" charset="0"/>
              </a:rPr>
              <a:t>Procedimiento para desarrollar una </a:t>
            </a:r>
            <a:r>
              <a:rPr lang="es-CO" dirty="0" smtClean="0">
                <a:latin typeface="Arial" panose="020B0604020202020204" pitchFamily="34" charset="0"/>
                <a:cs typeface="Arial" panose="020B0604020202020204" pitchFamily="34" charset="0"/>
              </a:rPr>
              <a:t>visión</a:t>
            </a:r>
            <a:endParaRPr lang="es-CO" dirty="0" smtClean="0">
              <a:latin typeface="Arial" panose="020B0604020202020204" pitchFamily="34" charset="0"/>
              <a:cs typeface="Arial" panose="020B0604020202020204" pitchFamily="34" charset="0"/>
            </a:endParaRPr>
          </a:p>
        </p:txBody>
      </p:sp>
      <p:sp>
        <p:nvSpPr>
          <p:cNvPr id="5" name="Rectángulo 4"/>
          <p:cNvSpPr/>
          <p:nvPr/>
        </p:nvSpPr>
        <p:spPr>
          <a:xfrm>
            <a:off x="2221848" y="1197231"/>
            <a:ext cx="7317568" cy="4247317"/>
          </a:xfrm>
          <a:prstGeom prst="rect">
            <a:avLst/>
          </a:prstGeom>
        </p:spPr>
        <p:txBody>
          <a:bodyPr wrap="square">
            <a:spAutoFit/>
          </a:bodyPr>
          <a:lstStyle/>
          <a:p>
            <a:pPr marL="342900" indent="-342900">
              <a:buAutoNum type="arabicPeriod"/>
            </a:pPr>
            <a:r>
              <a:rPr lang="es-ES" dirty="0" smtClean="0"/>
              <a:t>Reunir al equipo de formulación estratégica (debe tener pizarrón, papel y marcadores)</a:t>
            </a:r>
            <a:endParaRPr lang="es-ES" dirty="0" smtClean="0"/>
          </a:p>
          <a:p>
            <a:pPr marL="342900" indent="-342900">
              <a:buAutoNum type="arabicPeriod"/>
            </a:pPr>
            <a:endParaRPr lang="es-ES" dirty="0" smtClean="0"/>
          </a:p>
          <a:p>
            <a:pPr marL="342900" indent="-342900">
              <a:buAutoNum type="arabicPeriod"/>
            </a:pPr>
            <a:r>
              <a:rPr lang="es-ES" dirty="0" smtClean="0"/>
              <a:t>Definir sobre que se quiere la visión </a:t>
            </a:r>
            <a:endParaRPr lang="es-ES" dirty="0" smtClean="0"/>
          </a:p>
          <a:p>
            <a:pPr marL="342900" indent="-342900">
              <a:buAutoNum type="arabicPeriod"/>
            </a:pPr>
            <a:endParaRPr lang="es-ES" dirty="0" smtClean="0"/>
          </a:p>
          <a:p>
            <a:pPr marL="342900" indent="-342900">
              <a:buAutoNum type="arabicPeriod"/>
            </a:pPr>
            <a:r>
              <a:rPr lang="es-ES" dirty="0" smtClean="0"/>
              <a:t>Definir el tiempo de durabilidad de la </a:t>
            </a:r>
            <a:r>
              <a:rPr lang="es-ES" dirty="0" smtClean="0"/>
              <a:t>visión (5-7 años)</a:t>
            </a:r>
            <a:endParaRPr lang="es-ES" dirty="0" smtClean="0"/>
          </a:p>
          <a:p>
            <a:pPr marL="342900" indent="-342900">
              <a:buAutoNum type="arabicPeriod"/>
            </a:pPr>
            <a:endParaRPr lang="es-ES" dirty="0" smtClean="0"/>
          </a:p>
          <a:p>
            <a:pPr marL="342900" indent="-342900">
              <a:buAutoNum type="arabicPeriod"/>
            </a:pPr>
            <a:r>
              <a:rPr lang="es-ES" dirty="0" smtClean="0"/>
              <a:t>Ubicarse en un lugar confortable y con relajación mental</a:t>
            </a:r>
            <a:endParaRPr lang="es-ES" dirty="0" smtClean="0"/>
          </a:p>
          <a:p>
            <a:pPr marL="342900" indent="-342900">
              <a:buAutoNum type="arabicPeriod"/>
            </a:pPr>
            <a:endParaRPr lang="es-ES" dirty="0" smtClean="0"/>
          </a:p>
          <a:p>
            <a:pPr marL="342900" indent="-342900">
              <a:buAutoNum type="arabicPeriod"/>
            </a:pPr>
            <a:r>
              <a:rPr lang="es-ES" dirty="0" smtClean="0"/>
              <a:t>Analizar todo lo que está a su alrededor (clientes, </a:t>
            </a:r>
            <a:r>
              <a:rPr lang="es-ES" dirty="0" err="1" smtClean="0"/>
              <a:t>provedores</a:t>
            </a:r>
            <a:r>
              <a:rPr lang="es-ES" dirty="0" smtClean="0"/>
              <a:t>, competencia, entre otros)</a:t>
            </a:r>
            <a:endParaRPr lang="es-ES" dirty="0" smtClean="0"/>
          </a:p>
          <a:p>
            <a:pPr marL="342900" indent="-342900">
              <a:buAutoNum type="arabicPeriod"/>
            </a:pPr>
            <a:endParaRPr lang="es-ES" dirty="0" smtClean="0"/>
          </a:p>
          <a:p>
            <a:pPr marL="342900" indent="-342900">
              <a:buAutoNum type="arabicPeriod"/>
            </a:pPr>
            <a:r>
              <a:rPr lang="es-ES" dirty="0" smtClean="0"/>
              <a:t>Redacte un texto proyectado a 2022</a:t>
            </a:r>
            <a:endParaRPr lang="es-ES" dirty="0" smtClean="0"/>
          </a:p>
          <a:p>
            <a:pPr marL="342900" indent="-342900">
              <a:buAutoNum type="arabicPeriod"/>
            </a:pPr>
            <a:endParaRPr lang="es-ES" dirty="0" smtClean="0"/>
          </a:p>
          <a:p>
            <a:pPr marL="342900" indent="-342900">
              <a:buAutoNum type="arabicPeriod"/>
            </a:pPr>
            <a:r>
              <a:rPr lang="es-ES" dirty="0" smtClean="0"/>
              <a:t>Se publican y explicará a toda la comunidad </a:t>
            </a:r>
            <a:endParaRPr lang="es-CO"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4233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389826" y="1221945"/>
            <a:ext cx="7317568" cy="5170646"/>
          </a:xfrm>
          <a:prstGeom prst="rect">
            <a:avLst/>
          </a:prstGeom>
        </p:spPr>
        <p:txBody>
          <a:bodyPr wrap="square">
            <a:spAutoFit/>
          </a:bodyPr>
          <a:lstStyle/>
          <a:p>
            <a:pPr algn="just">
              <a:lnSpc>
                <a:spcPct val="150000"/>
              </a:lnSpc>
            </a:pPr>
            <a:r>
              <a:rPr lang="es-CO" sz="2000" dirty="0" smtClean="0"/>
              <a:t>Visión Corporación universitaria Remington.</a:t>
            </a:r>
          </a:p>
          <a:p>
            <a:pPr algn="just">
              <a:lnSpc>
                <a:spcPct val="150000"/>
              </a:lnSpc>
            </a:pPr>
            <a:endParaRPr lang="es-CO" sz="2000" dirty="0"/>
          </a:p>
          <a:p>
            <a:pPr algn="just">
              <a:lnSpc>
                <a:spcPct val="150000"/>
              </a:lnSpc>
            </a:pPr>
            <a:r>
              <a:rPr lang="es-CO" sz="2000" dirty="0" smtClean="0"/>
              <a:t>La </a:t>
            </a:r>
            <a:r>
              <a:rPr lang="es-CO" sz="2000" dirty="0"/>
              <a:t>Corporación Universitaria Remington en el año 2026 será una institución de educación superior con altos estándares de calidad en el desarrollo de programas académicos presenciales, virtuales y a distancia, con innovaciones pedagógicas, para que su oferta educativa sea pertinente, atractiva y flexible, comprometida con el desarrollo social, el medio ambiente y con proyección </a:t>
            </a:r>
            <a:r>
              <a:rPr lang="es-CO" sz="2000" dirty="0" smtClean="0"/>
              <a:t>internacional.</a:t>
            </a:r>
          </a:p>
          <a:p>
            <a:pPr algn="just">
              <a:lnSpc>
                <a:spcPct val="150000"/>
              </a:lnSpc>
            </a:pPr>
            <a:endParaRPr lang="es-CO" sz="2000" dirty="0">
              <a:latin typeface="Arial" panose="020B0604020202020204" pitchFamily="34" charset="0"/>
              <a:cs typeface="Arial" panose="020B0604020202020204" pitchFamily="34" charset="0"/>
            </a:endParaRPr>
          </a:p>
          <a:p>
            <a:pPr algn="just">
              <a:lnSpc>
                <a:spcPct val="150000"/>
              </a:lnSpc>
            </a:pPr>
            <a:r>
              <a:rPr lang="es-CO" sz="2000" dirty="0">
                <a:latin typeface="Arial" panose="020B0604020202020204" pitchFamily="34" charset="0"/>
                <a:cs typeface="Arial" panose="020B0604020202020204" pitchFamily="34" charset="0"/>
                <a:hlinkClick r:id="rId2"/>
              </a:rPr>
              <a:t>https://</a:t>
            </a:r>
            <a:r>
              <a:rPr lang="es-CO" sz="2000" dirty="0" smtClean="0">
                <a:latin typeface="Arial" panose="020B0604020202020204" pitchFamily="34" charset="0"/>
                <a:cs typeface="Arial" panose="020B0604020202020204" pitchFamily="34" charset="0"/>
                <a:hlinkClick r:id="rId2"/>
              </a:rPr>
              <a:t>www.youtube.com/watch?v=Lk6OfqndH1k</a:t>
            </a:r>
            <a:endParaRPr lang="es-CO"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1946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389826" y="1221945"/>
            <a:ext cx="7317568" cy="1938992"/>
          </a:xfrm>
          <a:prstGeom prst="rect">
            <a:avLst/>
          </a:prstGeom>
        </p:spPr>
        <p:txBody>
          <a:bodyPr wrap="square">
            <a:spAutoFit/>
          </a:bodyPr>
          <a:lstStyle/>
          <a:p>
            <a:pPr algn="just">
              <a:lnSpc>
                <a:spcPct val="150000"/>
              </a:lnSpc>
            </a:pPr>
            <a:r>
              <a:rPr lang="es-CO" sz="2000" dirty="0" smtClean="0"/>
              <a:t>Ejercicio.</a:t>
            </a:r>
          </a:p>
          <a:p>
            <a:pPr algn="just">
              <a:lnSpc>
                <a:spcPct val="150000"/>
              </a:lnSpc>
            </a:pPr>
            <a:endParaRPr lang="es-CO" sz="2000" dirty="0">
              <a:latin typeface="Arial" panose="020B0604020202020204" pitchFamily="34" charset="0"/>
              <a:cs typeface="Arial" panose="020B0604020202020204" pitchFamily="34" charset="0"/>
            </a:endParaRPr>
          </a:p>
          <a:p>
            <a:pPr algn="just">
              <a:lnSpc>
                <a:spcPct val="150000"/>
              </a:lnSpc>
            </a:pPr>
            <a:r>
              <a:rPr lang="es-CO" sz="2000" dirty="0" smtClean="0">
                <a:latin typeface="Arial" panose="020B0604020202020204" pitchFamily="34" charset="0"/>
                <a:cs typeface="Arial" panose="020B0604020202020204" pitchFamily="34" charset="0"/>
              </a:rPr>
              <a:t>Redacte la visión de su futura empresa, no olvide que debe tener presente la misión planteada anteriormente.</a:t>
            </a:r>
            <a:endParaRPr lang="es-CO"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60719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389826" y="1221945"/>
            <a:ext cx="7317568" cy="5632311"/>
          </a:xfrm>
          <a:prstGeom prst="rect">
            <a:avLst/>
          </a:prstGeom>
        </p:spPr>
        <p:txBody>
          <a:bodyPr wrap="square">
            <a:spAutoFit/>
          </a:bodyPr>
          <a:lstStyle/>
          <a:p>
            <a:pPr algn="just">
              <a:lnSpc>
                <a:spcPct val="150000"/>
              </a:lnSpc>
            </a:pPr>
            <a:r>
              <a:rPr lang="es-CO" sz="2000" dirty="0" smtClean="0">
                <a:latin typeface="Arial" panose="020B0604020202020204" pitchFamily="34" charset="0"/>
                <a:cs typeface="Arial" panose="020B0604020202020204" pitchFamily="34" charset="0"/>
              </a:rPr>
              <a:t>Es todo lo útil, lo deseable, lo admirable, lo importante de una personas, empresa u organización.</a:t>
            </a:r>
          </a:p>
          <a:p>
            <a:pPr algn="just">
              <a:lnSpc>
                <a:spcPct val="150000"/>
              </a:lnSpc>
            </a:pPr>
            <a:r>
              <a:rPr lang="es-CO" sz="2000" dirty="0" smtClean="0">
                <a:latin typeface="Arial" panose="020B0604020202020204" pitchFamily="34" charset="0"/>
                <a:cs typeface="Arial" panose="020B0604020202020204" pitchFamily="34" charset="0"/>
              </a:rPr>
              <a:t>Estos condicionan el comportamiento de la organización, ya que determinan modos de pensar y de actuar que coadyuvan a la toma de decisiones </a:t>
            </a:r>
          </a:p>
          <a:p>
            <a:pPr algn="just">
              <a:lnSpc>
                <a:spcPct val="150000"/>
              </a:lnSpc>
            </a:pPr>
            <a:endParaRPr lang="es-CO" sz="2000" dirty="0">
              <a:latin typeface="Arial" panose="020B0604020202020204" pitchFamily="34" charset="0"/>
              <a:cs typeface="Arial" panose="020B0604020202020204" pitchFamily="34" charset="0"/>
            </a:endParaRPr>
          </a:p>
          <a:p>
            <a:pPr algn="just">
              <a:lnSpc>
                <a:spcPct val="150000"/>
              </a:lnSpc>
            </a:pPr>
            <a:r>
              <a:rPr lang="es-CO" sz="2000" dirty="0" smtClean="0">
                <a:latin typeface="Arial" panose="020B0604020202020204" pitchFamily="34" charset="0"/>
                <a:cs typeface="Arial" panose="020B0604020202020204" pitchFamily="34" charset="0"/>
              </a:rPr>
              <a:t>Los valores tienen las siguientes características</a:t>
            </a:r>
          </a:p>
          <a:p>
            <a:pPr marL="457200" indent="-457200" algn="just">
              <a:lnSpc>
                <a:spcPct val="150000"/>
              </a:lnSpc>
              <a:buAutoNum type="arabicPeriod"/>
            </a:pPr>
            <a:r>
              <a:rPr lang="es-CO" sz="2000" dirty="0" smtClean="0">
                <a:latin typeface="Arial" panose="020B0604020202020204" pitchFamily="34" charset="0"/>
                <a:cs typeface="Arial" panose="020B0604020202020204" pitchFamily="34" charset="0"/>
              </a:rPr>
              <a:t>Se comparten</a:t>
            </a:r>
          </a:p>
          <a:p>
            <a:pPr marL="457200" indent="-457200" algn="just">
              <a:lnSpc>
                <a:spcPct val="150000"/>
              </a:lnSpc>
              <a:buAutoNum type="arabicPeriod"/>
            </a:pPr>
            <a:r>
              <a:rPr lang="es-CO" sz="2000" dirty="0" smtClean="0">
                <a:latin typeface="Arial" panose="020B0604020202020204" pitchFamily="34" charset="0"/>
                <a:cs typeface="Arial" panose="020B0604020202020204" pitchFamily="34" charset="0"/>
              </a:rPr>
              <a:t>Se toman en serio</a:t>
            </a:r>
          </a:p>
          <a:p>
            <a:pPr marL="457200" indent="-457200" algn="just">
              <a:lnSpc>
                <a:spcPct val="150000"/>
              </a:lnSpc>
              <a:buAutoNum type="arabicPeriod"/>
            </a:pPr>
            <a:r>
              <a:rPr lang="es-CO" sz="2000" dirty="0" smtClean="0">
                <a:latin typeface="Arial" panose="020B0604020202020204" pitchFamily="34" charset="0"/>
                <a:cs typeface="Arial" panose="020B0604020202020204" pitchFamily="34" charset="0"/>
              </a:rPr>
              <a:t>Implican emociones </a:t>
            </a:r>
          </a:p>
          <a:p>
            <a:pPr marL="457200" indent="-457200" algn="just">
              <a:lnSpc>
                <a:spcPct val="150000"/>
              </a:lnSpc>
              <a:buAutoNum type="arabicPeriod"/>
            </a:pPr>
            <a:r>
              <a:rPr lang="es-CO" sz="2000" dirty="0" smtClean="0">
                <a:latin typeface="Arial" panose="020B0604020202020204" pitchFamily="34" charset="0"/>
                <a:cs typeface="Arial" panose="020B0604020202020204" pitchFamily="34" charset="0"/>
              </a:rPr>
              <a:t>Medio de solidaridad</a:t>
            </a:r>
          </a:p>
          <a:p>
            <a:pPr marL="457200" indent="-457200" algn="just">
              <a:lnSpc>
                <a:spcPct val="150000"/>
              </a:lnSpc>
              <a:buAutoNum type="arabicPeriod"/>
            </a:pPr>
            <a:endParaRPr lang="es-CO" sz="2000" dirty="0">
              <a:latin typeface="Arial" panose="020B0604020202020204" pitchFamily="34" charset="0"/>
              <a:cs typeface="Arial" panose="020B0604020202020204" pitchFamily="34" charset="0"/>
            </a:endParaRPr>
          </a:p>
        </p:txBody>
      </p:sp>
      <p:sp>
        <p:nvSpPr>
          <p:cNvPr id="3" name="Rectángulo 2"/>
          <p:cNvSpPr/>
          <p:nvPr/>
        </p:nvSpPr>
        <p:spPr>
          <a:xfrm>
            <a:off x="4308080" y="426994"/>
            <a:ext cx="1481060" cy="553998"/>
          </a:xfrm>
          <a:prstGeom prst="rect">
            <a:avLst/>
          </a:prstGeom>
        </p:spPr>
        <p:txBody>
          <a:bodyPr wrap="square">
            <a:spAutoFit/>
          </a:bodyPr>
          <a:lstStyle/>
          <a:p>
            <a:pPr algn="just">
              <a:lnSpc>
                <a:spcPct val="150000"/>
              </a:lnSpc>
            </a:pPr>
            <a:r>
              <a:rPr lang="es-CO" sz="2000" dirty="0" smtClean="0">
                <a:latin typeface="Arial" panose="020B0604020202020204" pitchFamily="34" charset="0"/>
                <a:cs typeface="Arial" panose="020B0604020202020204" pitchFamily="34" charset="0"/>
              </a:rPr>
              <a:t>VALORES</a:t>
            </a:r>
            <a:endParaRPr lang="es-CO"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00162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3196195" y="1201855"/>
            <a:ext cx="3542579" cy="553998"/>
          </a:xfrm>
          <a:prstGeom prst="rect">
            <a:avLst/>
          </a:prstGeom>
        </p:spPr>
        <p:txBody>
          <a:bodyPr wrap="square">
            <a:spAutoFit/>
          </a:bodyPr>
          <a:lstStyle/>
          <a:p>
            <a:pPr algn="just">
              <a:lnSpc>
                <a:spcPct val="150000"/>
              </a:lnSpc>
            </a:pPr>
            <a:r>
              <a:rPr lang="es-CO" sz="2000" dirty="0" smtClean="0">
                <a:latin typeface="Arial" panose="020B0604020202020204" pitchFamily="34" charset="0"/>
                <a:cs typeface="Arial" panose="020B0604020202020204" pitchFamily="34" charset="0"/>
              </a:rPr>
              <a:t>VALORES CORPORATIVOS</a:t>
            </a:r>
            <a:endParaRPr lang="es-CO" sz="2000" dirty="0">
              <a:latin typeface="Arial" panose="020B0604020202020204" pitchFamily="34" charset="0"/>
              <a:cs typeface="Arial" panose="020B0604020202020204" pitchFamily="34" charset="0"/>
            </a:endParaRPr>
          </a:p>
        </p:txBody>
      </p:sp>
      <p:sp>
        <p:nvSpPr>
          <p:cNvPr id="2" name="Rectángulo 1"/>
          <p:cNvSpPr/>
          <p:nvPr/>
        </p:nvSpPr>
        <p:spPr>
          <a:xfrm>
            <a:off x="2520779" y="2686729"/>
            <a:ext cx="5618205" cy="3365024"/>
          </a:xfrm>
          <a:prstGeom prst="rect">
            <a:avLst/>
          </a:prstGeom>
        </p:spPr>
        <p:txBody>
          <a:bodyPr wrap="square">
            <a:spAutoFit/>
          </a:bodyPr>
          <a:lstStyle/>
          <a:p>
            <a:pPr>
              <a:lnSpc>
                <a:spcPct val="150000"/>
              </a:lnSpc>
              <a:buFont typeface="Arial" panose="020B0604020202020204" pitchFamily="34" charset="0"/>
              <a:buChar char="•"/>
            </a:pPr>
            <a:r>
              <a:rPr lang="es-CO" dirty="0">
                <a:solidFill>
                  <a:srgbClr val="666666"/>
                </a:solidFill>
                <a:latin typeface="Open Sans"/>
              </a:rPr>
              <a:t>Obediencia a la institucionalidad</a:t>
            </a:r>
          </a:p>
          <a:p>
            <a:pPr>
              <a:lnSpc>
                <a:spcPct val="150000"/>
              </a:lnSpc>
              <a:buFont typeface="Arial" panose="020B0604020202020204" pitchFamily="34" charset="0"/>
              <a:buChar char="•"/>
            </a:pPr>
            <a:r>
              <a:rPr lang="es-CO" dirty="0">
                <a:solidFill>
                  <a:srgbClr val="666666"/>
                </a:solidFill>
                <a:latin typeface="Open Sans"/>
              </a:rPr>
              <a:t>Comportamiento ético</a:t>
            </a:r>
          </a:p>
          <a:p>
            <a:pPr>
              <a:lnSpc>
                <a:spcPct val="150000"/>
              </a:lnSpc>
              <a:buFont typeface="Arial" panose="020B0604020202020204" pitchFamily="34" charset="0"/>
              <a:buChar char="•"/>
            </a:pPr>
            <a:r>
              <a:rPr lang="es-CO" dirty="0">
                <a:solidFill>
                  <a:srgbClr val="666666"/>
                </a:solidFill>
                <a:latin typeface="Open Sans"/>
              </a:rPr>
              <a:t>Solidaridad</a:t>
            </a:r>
          </a:p>
          <a:p>
            <a:pPr>
              <a:lnSpc>
                <a:spcPct val="150000"/>
              </a:lnSpc>
              <a:buFont typeface="Arial" panose="020B0604020202020204" pitchFamily="34" charset="0"/>
              <a:buChar char="•"/>
            </a:pPr>
            <a:r>
              <a:rPr lang="es-CO" dirty="0">
                <a:solidFill>
                  <a:srgbClr val="666666"/>
                </a:solidFill>
                <a:latin typeface="Open Sans"/>
              </a:rPr>
              <a:t>Respeto</a:t>
            </a:r>
          </a:p>
          <a:p>
            <a:pPr>
              <a:lnSpc>
                <a:spcPct val="150000"/>
              </a:lnSpc>
              <a:buFont typeface="Arial" panose="020B0604020202020204" pitchFamily="34" charset="0"/>
              <a:buChar char="•"/>
            </a:pPr>
            <a:r>
              <a:rPr lang="es-CO" dirty="0">
                <a:solidFill>
                  <a:srgbClr val="666666"/>
                </a:solidFill>
                <a:latin typeface="Open Sans"/>
              </a:rPr>
              <a:t>Libertad</a:t>
            </a:r>
          </a:p>
          <a:p>
            <a:pPr>
              <a:lnSpc>
                <a:spcPct val="150000"/>
              </a:lnSpc>
              <a:buFont typeface="Arial" panose="020B0604020202020204" pitchFamily="34" charset="0"/>
              <a:buChar char="•"/>
            </a:pPr>
            <a:r>
              <a:rPr lang="es-CO" dirty="0">
                <a:solidFill>
                  <a:srgbClr val="666666"/>
                </a:solidFill>
                <a:latin typeface="Open Sans"/>
              </a:rPr>
              <a:t>Tolerancia</a:t>
            </a:r>
          </a:p>
          <a:p>
            <a:pPr>
              <a:lnSpc>
                <a:spcPct val="150000"/>
              </a:lnSpc>
              <a:buFont typeface="Arial" panose="020B0604020202020204" pitchFamily="34" charset="0"/>
              <a:buChar char="•"/>
            </a:pPr>
            <a:r>
              <a:rPr lang="es-CO" dirty="0">
                <a:solidFill>
                  <a:srgbClr val="666666"/>
                </a:solidFill>
                <a:latin typeface="Open Sans"/>
              </a:rPr>
              <a:t>Valoración del espacio ambiental</a:t>
            </a:r>
          </a:p>
          <a:p>
            <a:pPr>
              <a:lnSpc>
                <a:spcPct val="150000"/>
              </a:lnSpc>
              <a:buFont typeface="Arial" panose="020B0604020202020204" pitchFamily="34" charset="0"/>
              <a:buChar char="•"/>
            </a:pPr>
            <a:r>
              <a:rPr lang="es-CO" dirty="0">
                <a:solidFill>
                  <a:srgbClr val="666666"/>
                </a:solidFill>
                <a:latin typeface="Open Sans"/>
              </a:rPr>
              <a:t>Responsabilidad social en lo público y lo privado</a:t>
            </a:r>
            <a:endParaRPr lang="es-CO" b="0" i="0" dirty="0">
              <a:solidFill>
                <a:srgbClr val="666666"/>
              </a:solidFill>
              <a:effectLst/>
              <a:latin typeface="Open Sans"/>
            </a:endParaRPr>
          </a:p>
        </p:txBody>
      </p:sp>
      <p:sp>
        <p:nvSpPr>
          <p:cNvPr id="4" name="Rectángulo 3"/>
          <p:cNvSpPr/>
          <p:nvPr/>
        </p:nvSpPr>
        <p:spPr>
          <a:xfrm>
            <a:off x="2824825" y="347184"/>
            <a:ext cx="5454955" cy="646331"/>
          </a:xfrm>
          <a:prstGeom prst="rect">
            <a:avLst/>
          </a:prstGeom>
        </p:spPr>
        <p:txBody>
          <a:bodyPr wrap="none">
            <a:spAutoFit/>
          </a:bodyPr>
          <a:lstStyle/>
          <a:p>
            <a:r>
              <a:rPr lang="es-CO" dirty="0">
                <a:hlinkClick r:id="rId2"/>
              </a:rPr>
              <a:t>https://</a:t>
            </a:r>
            <a:r>
              <a:rPr lang="es-CO" dirty="0" smtClean="0">
                <a:hlinkClick r:id="rId2"/>
              </a:rPr>
              <a:t>www.youtube.com/watch?v=h5qoUg2jACw</a:t>
            </a:r>
            <a:endParaRPr lang="es-CO" dirty="0" smtClean="0"/>
          </a:p>
          <a:p>
            <a:endParaRPr lang="es-CO" dirty="0"/>
          </a:p>
        </p:txBody>
      </p:sp>
    </p:spTree>
    <p:extLst>
      <p:ext uri="{BB962C8B-B14F-4D97-AF65-F5344CB8AC3E}">
        <p14:creationId xmlns:p14="http://schemas.microsoft.com/office/powerpoint/2010/main" val="10204481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281882" y="800264"/>
            <a:ext cx="6013621" cy="923330"/>
          </a:xfrm>
          <a:prstGeom prst="rect">
            <a:avLst/>
          </a:prstGeom>
        </p:spPr>
        <p:txBody>
          <a:bodyPr wrap="square">
            <a:spAutoFit/>
          </a:bodyPr>
          <a:lstStyle/>
          <a:p>
            <a:pPr>
              <a:lnSpc>
                <a:spcPct val="150000"/>
              </a:lnSpc>
            </a:pPr>
            <a:r>
              <a:rPr lang="es-CO" dirty="0" smtClean="0">
                <a:solidFill>
                  <a:srgbClr val="666666"/>
                </a:solidFill>
                <a:latin typeface="Open Sans"/>
              </a:rPr>
              <a:t>Ejercicio</a:t>
            </a:r>
          </a:p>
          <a:p>
            <a:pPr>
              <a:lnSpc>
                <a:spcPct val="150000"/>
              </a:lnSpc>
            </a:pPr>
            <a:r>
              <a:rPr lang="es-CO" b="0" i="0" dirty="0" smtClean="0">
                <a:solidFill>
                  <a:srgbClr val="666666"/>
                </a:solidFill>
                <a:effectLst/>
                <a:latin typeface="Open Sans"/>
              </a:rPr>
              <a:t>Crear los valores corporativos para su empresa</a:t>
            </a:r>
            <a:endParaRPr lang="es-CO" b="0" i="0" dirty="0">
              <a:solidFill>
                <a:srgbClr val="666666"/>
              </a:solidFill>
              <a:effectLst/>
              <a:latin typeface="Open Sans"/>
            </a:endParaRPr>
          </a:p>
        </p:txBody>
      </p:sp>
    </p:spTree>
    <p:extLst>
      <p:ext uri="{BB962C8B-B14F-4D97-AF65-F5344CB8AC3E}">
        <p14:creationId xmlns:p14="http://schemas.microsoft.com/office/powerpoint/2010/main" val="4221617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0" y="577454"/>
            <a:ext cx="11797259" cy="2785378"/>
          </a:xfrm>
          <a:prstGeom prst="rect">
            <a:avLst/>
          </a:prstGeom>
          <a:noFill/>
        </p:spPr>
        <p:txBody>
          <a:bodyPr wrap="square" rtlCol="0">
            <a:spAutoFit/>
          </a:bodyPr>
          <a:lstStyle/>
          <a:p>
            <a:pPr algn="just"/>
            <a:r>
              <a:rPr lang="es-CO" sz="2500" dirty="0" smtClean="0">
                <a:latin typeface="Arial" panose="020B0604020202020204" pitchFamily="34" charset="0"/>
                <a:cs typeface="Arial" panose="020B0604020202020204" pitchFamily="34" charset="0"/>
              </a:rPr>
              <a:t>Fundamentos teóricos básicos</a:t>
            </a:r>
          </a:p>
          <a:p>
            <a:pPr algn="just"/>
            <a:endParaRPr lang="es-CO" sz="2500" dirty="0">
              <a:latin typeface="Arial" panose="020B0604020202020204" pitchFamily="34" charset="0"/>
              <a:cs typeface="Arial" panose="020B0604020202020204" pitchFamily="34" charset="0"/>
            </a:endParaRPr>
          </a:p>
          <a:p>
            <a:pPr algn="just"/>
            <a:r>
              <a:rPr lang="es-CO" sz="2500" dirty="0" smtClean="0">
                <a:latin typeface="Arial" panose="020B0604020202020204" pitchFamily="34" charset="0"/>
                <a:cs typeface="Arial" panose="020B0604020202020204" pitchFamily="34" charset="0"/>
              </a:rPr>
              <a:t>La filosofía empresarial identifica “la forma de ser” de una empresa, también se habla que la cultura de la empresa tiene que ver con los valores empresariales.</a:t>
            </a:r>
          </a:p>
          <a:p>
            <a:pPr algn="just"/>
            <a:endParaRPr lang="es-CO" sz="2500" dirty="0">
              <a:latin typeface="Arial" panose="020B0604020202020204" pitchFamily="34" charset="0"/>
              <a:cs typeface="Arial" panose="020B0604020202020204" pitchFamily="34" charset="0"/>
            </a:endParaRPr>
          </a:p>
          <a:p>
            <a:pPr algn="just"/>
            <a:r>
              <a:rPr lang="es-CO" sz="2500" dirty="0" smtClean="0">
                <a:latin typeface="Arial" panose="020B0604020202020204" pitchFamily="34" charset="0"/>
                <a:cs typeface="Arial" panose="020B0604020202020204" pitchFamily="34" charset="0"/>
              </a:rPr>
              <a:t>Valores empresariales: Estos definen el carácter de la organización, creando sentido de identidad y pertenencia.</a:t>
            </a:r>
            <a:endParaRPr lang="es-CO" sz="2500" dirty="0"/>
          </a:p>
        </p:txBody>
      </p:sp>
    </p:spTree>
    <p:extLst>
      <p:ext uri="{BB962C8B-B14F-4D97-AF65-F5344CB8AC3E}">
        <p14:creationId xmlns:p14="http://schemas.microsoft.com/office/powerpoint/2010/main" val="20650742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54521" y="128201"/>
            <a:ext cx="11797259" cy="646331"/>
          </a:xfrm>
          <a:prstGeom prst="rect">
            <a:avLst/>
          </a:prstGeom>
          <a:noFill/>
        </p:spPr>
        <p:txBody>
          <a:bodyPr wrap="square" rtlCol="0">
            <a:spAutoFit/>
          </a:bodyPr>
          <a:lstStyle/>
          <a:p>
            <a:endParaRPr lang="es-CO" sz="3600" dirty="0" smtClean="0"/>
          </a:p>
        </p:txBody>
      </p:sp>
      <p:sp>
        <p:nvSpPr>
          <p:cNvPr id="3" name="Rectángulo 2"/>
          <p:cNvSpPr/>
          <p:nvPr/>
        </p:nvSpPr>
        <p:spPr>
          <a:xfrm>
            <a:off x="706089" y="575275"/>
            <a:ext cx="8503814" cy="4524315"/>
          </a:xfrm>
          <a:prstGeom prst="rect">
            <a:avLst/>
          </a:prstGeom>
        </p:spPr>
        <p:txBody>
          <a:bodyPr wrap="square">
            <a:spAutoFit/>
          </a:bodyPr>
          <a:lstStyle/>
          <a:p>
            <a:r>
              <a:rPr lang="es-CO" dirty="0" smtClean="0">
                <a:latin typeface="Arial" panose="020B0604020202020204" pitchFamily="34" charset="0"/>
                <a:cs typeface="Arial" panose="020B0604020202020204" pitchFamily="34" charset="0"/>
              </a:rPr>
              <a:t>No se puede perseguir como finalidad de una empresa el hecho del “ganar” dinero únicamente, sino buscar el servir a la comunidad.</a:t>
            </a:r>
          </a:p>
          <a:p>
            <a:endParaRPr lang="es-CO" dirty="0">
              <a:latin typeface="Arial" panose="020B0604020202020204" pitchFamily="34" charset="0"/>
              <a:cs typeface="Arial" panose="020B0604020202020204" pitchFamily="34" charset="0"/>
            </a:endParaRPr>
          </a:p>
          <a:p>
            <a:r>
              <a:rPr lang="es-CO" dirty="0" smtClean="0">
                <a:latin typeface="Arial" panose="020B0604020202020204" pitchFamily="34" charset="0"/>
                <a:cs typeface="Arial" panose="020B0604020202020204" pitchFamily="34" charset="0"/>
              </a:rPr>
              <a:t>La empresa busca buenos resultados para alcanzar las metas y esto se logra con:</a:t>
            </a:r>
          </a:p>
          <a:p>
            <a:endParaRPr lang="es-CO" dirty="0">
              <a:latin typeface="Arial" panose="020B0604020202020204" pitchFamily="34" charset="0"/>
              <a:cs typeface="Arial" panose="020B0604020202020204" pitchFamily="34" charset="0"/>
            </a:endParaRPr>
          </a:p>
          <a:p>
            <a:pPr marL="342900" indent="-342900">
              <a:buAutoNum type="arabicPeriod"/>
            </a:pPr>
            <a:r>
              <a:rPr lang="es-CO" dirty="0" smtClean="0">
                <a:latin typeface="Arial" panose="020B0604020202020204" pitchFamily="34" charset="0"/>
                <a:cs typeface="Arial" panose="020B0604020202020204" pitchFamily="34" charset="0"/>
              </a:rPr>
              <a:t>Aprendiendo a trabajar en equipo (Varias cabezas piensan mejor que una)</a:t>
            </a:r>
          </a:p>
          <a:p>
            <a:pPr marL="342900" indent="-342900">
              <a:buAutoNum type="arabicPeriod"/>
            </a:pPr>
            <a:endParaRPr lang="es-CO" dirty="0" smtClean="0">
              <a:latin typeface="Arial" panose="020B0604020202020204" pitchFamily="34" charset="0"/>
              <a:cs typeface="Arial" panose="020B0604020202020204" pitchFamily="34" charset="0"/>
            </a:endParaRPr>
          </a:p>
          <a:p>
            <a:pPr marL="342900" indent="-342900">
              <a:buAutoNum type="arabicPeriod"/>
            </a:pPr>
            <a:r>
              <a:rPr lang="es-CO" dirty="0" smtClean="0">
                <a:latin typeface="Arial" panose="020B0604020202020204" pitchFamily="34" charset="0"/>
                <a:cs typeface="Arial" panose="020B0604020202020204" pitchFamily="34" charset="0"/>
              </a:rPr>
              <a:t>Retribuir según los resultados: No es recortando personal como se disminuyen los gastos, sino que se deben  plantear estrategias que coadyuven a un mejoramiento continuo de la empresa.</a:t>
            </a:r>
          </a:p>
          <a:p>
            <a:pPr marL="342900" indent="-342900">
              <a:buAutoNum type="arabicPeriod"/>
            </a:pPr>
            <a:endParaRPr lang="es-CO" dirty="0">
              <a:latin typeface="Arial" panose="020B0604020202020204" pitchFamily="34" charset="0"/>
              <a:cs typeface="Arial" panose="020B0604020202020204" pitchFamily="34" charset="0"/>
            </a:endParaRPr>
          </a:p>
          <a:p>
            <a:pPr marL="342900" indent="-342900">
              <a:buAutoNum type="arabicPeriod"/>
            </a:pPr>
            <a:endParaRPr lang="es-CO" dirty="0" smtClean="0">
              <a:latin typeface="Arial" panose="020B0604020202020204" pitchFamily="34" charset="0"/>
              <a:cs typeface="Arial" panose="020B0604020202020204" pitchFamily="34" charset="0"/>
            </a:endParaRPr>
          </a:p>
          <a:p>
            <a:r>
              <a:rPr lang="es-CO" dirty="0" smtClean="0">
                <a:latin typeface="Arial" panose="020B0604020202020204" pitchFamily="34" charset="0"/>
                <a:cs typeface="Arial" panose="020B0604020202020204" pitchFamily="34" charset="0"/>
              </a:rPr>
              <a:t>Lo anterior debe estar sustentado en los tres elementos fundamentales dentro de la filosofía de la empresa dentro de los cuales está la misión, visión y valores.</a:t>
            </a:r>
          </a:p>
          <a:p>
            <a:pPr marL="342900" indent="-342900">
              <a:buAutoNum type="arabicPeriod"/>
            </a:pPr>
            <a:endParaRPr lang="es-CO" dirty="0"/>
          </a:p>
        </p:txBody>
      </p:sp>
    </p:spTree>
    <p:extLst>
      <p:ext uri="{BB962C8B-B14F-4D97-AF65-F5344CB8AC3E}">
        <p14:creationId xmlns:p14="http://schemas.microsoft.com/office/powerpoint/2010/main" val="3053452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03796" y="591750"/>
            <a:ext cx="8503814" cy="5355312"/>
          </a:xfrm>
          <a:prstGeom prst="rect">
            <a:avLst/>
          </a:prstGeom>
        </p:spPr>
        <p:txBody>
          <a:bodyPr wrap="square">
            <a:spAutoFit/>
          </a:bodyPr>
          <a:lstStyle/>
          <a:p>
            <a:r>
              <a:rPr lang="es-CO" b="1" u="sng" dirty="0" smtClean="0">
                <a:latin typeface="Arial" panose="020B0604020202020204" pitchFamily="34" charset="0"/>
                <a:cs typeface="Arial" panose="020B0604020202020204" pitchFamily="34" charset="0"/>
              </a:rPr>
              <a:t>Misión:</a:t>
            </a:r>
            <a:r>
              <a:rPr lang="es-CO" dirty="0" smtClean="0">
                <a:latin typeface="Arial" panose="020B0604020202020204" pitchFamily="34" charset="0"/>
                <a:cs typeface="Arial" panose="020B0604020202020204" pitchFamily="34" charset="0"/>
              </a:rPr>
              <a:t> Esta define el propósito de la empresa, es decir, su razón de ser, también  cual es el negocio de la organización, cual es el vacío que intenta llenar dentro de la sociedad y la economía.</a:t>
            </a:r>
          </a:p>
          <a:p>
            <a:endParaRPr lang="es-CO" dirty="0">
              <a:latin typeface="Arial" panose="020B0604020202020204" pitchFamily="34" charset="0"/>
              <a:cs typeface="Arial" panose="020B0604020202020204" pitchFamily="34" charset="0"/>
            </a:endParaRPr>
          </a:p>
          <a:p>
            <a:r>
              <a:rPr lang="es-CO" dirty="0" smtClean="0">
                <a:latin typeface="Arial" panose="020B0604020202020204" pitchFamily="34" charset="0"/>
                <a:cs typeface="Arial" panose="020B0604020202020204" pitchFamily="34" charset="0"/>
              </a:rPr>
              <a:t>Para construir la misión se deben tener presente los siguientes interrogantes.</a:t>
            </a:r>
          </a:p>
          <a:p>
            <a:endParaRPr lang="es-CO" dirty="0" smtClean="0">
              <a:latin typeface="Arial" panose="020B0604020202020204" pitchFamily="34" charset="0"/>
              <a:cs typeface="Arial" panose="020B0604020202020204" pitchFamily="34" charset="0"/>
            </a:endParaRPr>
          </a:p>
          <a:p>
            <a:pPr marL="342900" indent="-342900">
              <a:buAutoNum type="arabicPeriod"/>
            </a:pPr>
            <a:r>
              <a:rPr lang="es-CO" dirty="0" smtClean="0">
                <a:latin typeface="Arial" panose="020B0604020202020204" pitchFamily="34" charset="0"/>
                <a:cs typeface="Arial" panose="020B0604020202020204" pitchFamily="34" charset="0"/>
              </a:rPr>
              <a:t>¿Qué función realiza la organización?: Qué necesidades trata de cubrir.</a:t>
            </a:r>
          </a:p>
          <a:p>
            <a:pPr marL="342900" indent="-342900">
              <a:buAutoNum type="arabicPeriod"/>
            </a:pPr>
            <a:r>
              <a:rPr lang="es-CO" dirty="0" smtClean="0">
                <a:latin typeface="Arial" panose="020B0604020202020204" pitchFamily="34" charset="0"/>
                <a:cs typeface="Arial" panose="020B0604020202020204" pitchFamily="34" charset="0"/>
              </a:rPr>
              <a:t>¿Para que lo hace?: Tenga presente el producto o servicio que ofrece y la necesidad que cubre.</a:t>
            </a:r>
          </a:p>
          <a:p>
            <a:pPr marL="342900" indent="-342900">
              <a:buAutoNum type="arabicPeriod"/>
            </a:pPr>
            <a:r>
              <a:rPr lang="es-CO" dirty="0" smtClean="0">
                <a:latin typeface="Arial" panose="020B0604020202020204" pitchFamily="34" charset="0"/>
                <a:cs typeface="Arial" panose="020B0604020202020204" pitchFamily="34" charset="0"/>
              </a:rPr>
              <a:t>¿Por qué la organización hace lo que hace?: </a:t>
            </a:r>
          </a:p>
          <a:p>
            <a:pPr marL="342900" indent="-342900">
              <a:buAutoNum type="arabicPeriod"/>
            </a:pPr>
            <a:r>
              <a:rPr lang="es-CO" dirty="0" smtClean="0">
                <a:latin typeface="Arial" panose="020B0604020202020204" pitchFamily="34" charset="0"/>
                <a:cs typeface="Arial" panose="020B0604020202020204" pitchFamily="34" charset="0"/>
              </a:rPr>
              <a:t>¿Cómo lo hace la organización?: esto se refiere a los medios que utiliza (precios, promociones, descuentos, entre otros)</a:t>
            </a:r>
          </a:p>
          <a:p>
            <a:pPr marL="342900" indent="-342900">
              <a:buAutoNum type="arabicPeriod"/>
            </a:pPr>
            <a:r>
              <a:rPr lang="es-CO" dirty="0" smtClean="0">
                <a:latin typeface="Arial" panose="020B0604020202020204" pitchFamily="34" charset="0"/>
                <a:cs typeface="Arial" panose="020B0604020202020204" pitchFamily="34" charset="0"/>
              </a:rPr>
              <a:t>¿Para quién lo hará la organización?: Segmento del mercado</a:t>
            </a:r>
          </a:p>
          <a:p>
            <a:pPr marL="342900" indent="-342900">
              <a:buAutoNum type="arabicPeriod"/>
            </a:pPr>
            <a:endParaRPr lang="es-CO" dirty="0" smtClean="0">
              <a:latin typeface="Arial" panose="020B0604020202020204" pitchFamily="34" charset="0"/>
              <a:cs typeface="Arial" panose="020B0604020202020204" pitchFamily="34" charset="0"/>
            </a:endParaRPr>
          </a:p>
          <a:p>
            <a:pPr marL="342900" indent="-342900">
              <a:buAutoNum type="arabicPeriod"/>
            </a:pPr>
            <a:endParaRPr lang="es-CO" dirty="0">
              <a:latin typeface="Arial" panose="020B0604020202020204" pitchFamily="34" charset="0"/>
              <a:cs typeface="Arial" panose="020B0604020202020204" pitchFamily="34" charset="0"/>
            </a:endParaRPr>
          </a:p>
          <a:p>
            <a:r>
              <a:rPr lang="es-CO" dirty="0" smtClean="0">
                <a:latin typeface="Arial" panose="020B0604020202020204" pitchFamily="34" charset="0"/>
                <a:cs typeface="Arial" panose="020B0604020202020204" pitchFamily="34" charset="0"/>
              </a:rPr>
              <a:t>La misión describe el producto y/o servicios por los cuales se crea la empresa y no por lo que es</a:t>
            </a:r>
          </a:p>
          <a:p>
            <a:endParaRPr lang="es-CO" dirty="0">
              <a:latin typeface="Arial" panose="020B0604020202020204" pitchFamily="34" charset="0"/>
              <a:cs typeface="Arial" panose="020B0604020202020204" pitchFamily="34" charset="0"/>
            </a:endParaRPr>
          </a:p>
          <a:p>
            <a:r>
              <a:rPr lang="es-CO" dirty="0" smtClean="0">
                <a:latin typeface="Arial" panose="020B0604020202020204" pitchFamily="34" charset="0"/>
                <a:cs typeface="Arial" panose="020B0604020202020204" pitchFamily="34" charset="0"/>
              </a:rPr>
              <a:t>Ejemplo McDonald Venta de Hamburguesa o servicio de comidas rápidas?</a:t>
            </a:r>
          </a:p>
        </p:txBody>
      </p:sp>
    </p:spTree>
    <p:extLst>
      <p:ext uri="{BB962C8B-B14F-4D97-AF65-F5344CB8AC3E}">
        <p14:creationId xmlns:p14="http://schemas.microsoft.com/office/powerpoint/2010/main" val="2096458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221849" y="756507"/>
            <a:ext cx="3132746" cy="369332"/>
          </a:xfrm>
          <a:prstGeom prst="rect">
            <a:avLst/>
          </a:prstGeom>
        </p:spPr>
        <p:txBody>
          <a:bodyPr wrap="square">
            <a:spAutoFit/>
          </a:bodyPr>
          <a:lstStyle/>
          <a:p>
            <a:r>
              <a:rPr lang="es-CO" dirty="0" smtClean="0">
                <a:latin typeface="Arial" panose="020B0604020202020204" pitchFamily="34" charset="0"/>
                <a:cs typeface="Arial" panose="020B0604020202020204" pitchFamily="34" charset="0"/>
              </a:rPr>
              <a:t>Ejemplos</a:t>
            </a:r>
          </a:p>
        </p:txBody>
      </p:sp>
      <p:graphicFrame>
        <p:nvGraphicFramePr>
          <p:cNvPr id="6" name="Tabla 5"/>
          <p:cNvGraphicFramePr>
            <a:graphicFrameLocks noGrp="1"/>
          </p:cNvGraphicFramePr>
          <p:nvPr>
            <p:extLst>
              <p:ext uri="{D42A27DB-BD31-4B8C-83A1-F6EECF244321}">
                <p14:modId xmlns:p14="http://schemas.microsoft.com/office/powerpoint/2010/main" val="3476297151"/>
              </p:ext>
            </p:extLst>
          </p:nvPr>
        </p:nvGraphicFramePr>
        <p:xfrm>
          <a:off x="2102210" y="1845276"/>
          <a:ext cx="5530335" cy="2364260"/>
        </p:xfrm>
        <a:graphic>
          <a:graphicData uri="http://schemas.openxmlformats.org/drawingml/2006/table">
            <a:tbl>
              <a:tblPr firstRow="1" bandRow="1">
                <a:tableStyleId>{5C22544A-7EE6-4342-B048-85BDC9FD1C3A}</a:tableStyleId>
              </a:tblPr>
              <a:tblGrid>
                <a:gridCol w="2342292"/>
                <a:gridCol w="3188043"/>
              </a:tblGrid>
              <a:tr h="418784">
                <a:tc>
                  <a:txBody>
                    <a:bodyPr/>
                    <a:lstStyle/>
                    <a:p>
                      <a:r>
                        <a:rPr lang="es-ES" sz="1800" b="0" i="0" u="none" strike="noStrike" kern="1200" dirty="0" smtClean="0">
                          <a:solidFill>
                            <a:schemeClr val="lt1"/>
                          </a:solidFill>
                          <a:effectLst/>
                          <a:latin typeface="+mn-lt"/>
                          <a:ea typeface="+mn-ea"/>
                          <a:cs typeface="+mn-cs"/>
                        </a:rPr>
                        <a:t>En vez de ofrecer..,</a:t>
                      </a:r>
                      <a:endParaRPr lang="es-CO" dirty="0"/>
                    </a:p>
                  </a:txBody>
                  <a:tcPr/>
                </a:tc>
                <a:tc>
                  <a:txBody>
                    <a:bodyPr/>
                    <a:lstStyle/>
                    <a:p>
                      <a:r>
                        <a:rPr lang="es-ES" sz="1800" b="0" i="0" u="none" strike="noStrike" kern="1200" dirty="0" smtClean="0">
                          <a:solidFill>
                            <a:schemeClr val="lt1"/>
                          </a:solidFill>
                          <a:effectLst/>
                          <a:latin typeface="+mn-lt"/>
                          <a:ea typeface="+mn-ea"/>
                          <a:cs typeface="+mn-cs"/>
                        </a:rPr>
                        <a:t>Ofrecer...</a:t>
                      </a:r>
                      <a:endParaRPr lang="es-CO" dirty="0"/>
                    </a:p>
                  </a:txBody>
                  <a:tcPr/>
                </a:tc>
              </a:tr>
              <a:tr h="181247">
                <a:tc>
                  <a:txBody>
                    <a:bodyPr/>
                    <a:lstStyle/>
                    <a:p>
                      <a:pPr indent="-228600" algn="l">
                        <a:lnSpc>
                          <a:spcPts val="850"/>
                        </a:lnSpc>
                        <a:spcBef>
                          <a:spcPts val="2400"/>
                        </a:spcBef>
                        <a:spcAft>
                          <a:spcPts val="0"/>
                        </a:spcAft>
                      </a:pPr>
                      <a:r>
                        <a:rPr lang="es-ES" sz="850" spc="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Ropa</a:t>
                      </a:r>
                      <a:endParaRPr lang="es-CO" sz="1100" dirty="0">
                        <a:effectLst/>
                        <a:latin typeface="Calibri" panose="020F0502020204030204" pitchFamily="34" charset="0"/>
                        <a:ea typeface="Calibri" panose="020F0502020204030204" pitchFamily="34" charset="0"/>
                        <a:cs typeface="Calibri" panose="020F0502020204030204" pitchFamily="34" charset="0"/>
                      </a:endParaRPr>
                    </a:p>
                  </a:txBody>
                  <a:tcPr marL="6350" marR="6350" marT="0" marB="0"/>
                </a:tc>
                <a:tc>
                  <a:txBody>
                    <a:bodyPr/>
                    <a:lstStyle/>
                    <a:p>
                      <a:pPr marR="1066800" indent="-228600" algn="l">
                        <a:lnSpc>
                          <a:spcPts val="850"/>
                        </a:lnSpc>
                        <a:spcBef>
                          <a:spcPts val="2400"/>
                        </a:spcBef>
                        <a:spcAft>
                          <a:spcPts val="0"/>
                        </a:spcAft>
                      </a:pPr>
                      <a:r>
                        <a:rPr lang="es-ES" sz="850" spc="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Apariencia atractiva</a:t>
                      </a:r>
                      <a:endParaRPr lang="es-CO" sz="1100" dirty="0">
                        <a:effectLst/>
                        <a:latin typeface="Calibri" panose="020F0502020204030204" pitchFamily="34" charset="0"/>
                        <a:ea typeface="Calibri" panose="020F0502020204030204" pitchFamily="34" charset="0"/>
                        <a:cs typeface="Calibri" panose="020F0502020204030204" pitchFamily="34" charset="0"/>
                      </a:endParaRPr>
                    </a:p>
                  </a:txBody>
                  <a:tcPr marL="6350" marR="6350" marT="0" marB="0"/>
                </a:tc>
              </a:tr>
              <a:tr h="230920">
                <a:tc>
                  <a:txBody>
                    <a:bodyPr/>
                    <a:lstStyle/>
                    <a:p>
                      <a:pPr indent="-228600" algn="l">
                        <a:lnSpc>
                          <a:spcPts val="850"/>
                        </a:lnSpc>
                        <a:spcBef>
                          <a:spcPts val="2400"/>
                        </a:spcBef>
                        <a:spcAft>
                          <a:spcPts val="0"/>
                        </a:spcAft>
                      </a:pPr>
                      <a:r>
                        <a:rPr lang="es-ES" sz="850" spc="0">
                          <a:solidFill>
                            <a:srgbClr val="000000"/>
                          </a:solidFill>
                          <a:effectLst/>
                          <a:latin typeface="Calibri" panose="020F0502020204030204" pitchFamily="34" charset="0"/>
                          <a:ea typeface="Calibri" panose="020F0502020204030204" pitchFamily="34" charset="0"/>
                          <a:cs typeface="Calibri" panose="020F0502020204030204" pitchFamily="34" charset="0"/>
                        </a:rPr>
                        <a:t>Zapatos</a:t>
                      </a:r>
                      <a:endParaRPr lang="es-CO" sz="1100">
                        <a:effectLst/>
                        <a:latin typeface="Calibri" panose="020F0502020204030204" pitchFamily="34" charset="0"/>
                        <a:ea typeface="Calibri" panose="020F0502020204030204" pitchFamily="34" charset="0"/>
                        <a:cs typeface="Calibri" panose="020F0502020204030204" pitchFamily="34" charset="0"/>
                      </a:endParaRPr>
                    </a:p>
                  </a:txBody>
                  <a:tcPr marL="6350" marR="6350" marT="0" marB="0" anchor="ctr"/>
                </a:tc>
                <a:tc>
                  <a:txBody>
                    <a:bodyPr/>
                    <a:lstStyle/>
                    <a:p>
                      <a:pPr indent="-228600" algn="just">
                        <a:lnSpc>
                          <a:spcPts val="850"/>
                        </a:lnSpc>
                        <a:spcBef>
                          <a:spcPts val="2400"/>
                        </a:spcBef>
                        <a:spcAft>
                          <a:spcPts val="0"/>
                        </a:spcAft>
                      </a:pPr>
                      <a:r>
                        <a:rPr lang="es-ES" sz="850" spc="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Comodidad para los pies y placer al caminar</a:t>
                      </a:r>
                      <a:endParaRPr lang="es-CO" sz="1100" dirty="0">
                        <a:effectLst/>
                        <a:latin typeface="Calibri" panose="020F0502020204030204" pitchFamily="34" charset="0"/>
                        <a:ea typeface="Calibri" panose="020F0502020204030204" pitchFamily="34" charset="0"/>
                        <a:cs typeface="Calibri" panose="020F0502020204030204" pitchFamily="34" charset="0"/>
                      </a:endParaRPr>
                    </a:p>
                  </a:txBody>
                  <a:tcPr marL="6350" marR="6350" marT="0" marB="0" anchor="ctr"/>
                </a:tc>
              </a:tr>
              <a:tr h="323289">
                <a:tc>
                  <a:txBody>
                    <a:bodyPr/>
                    <a:lstStyle/>
                    <a:p>
                      <a:pPr indent="-228600" algn="l">
                        <a:lnSpc>
                          <a:spcPts val="850"/>
                        </a:lnSpc>
                        <a:spcBef>
                          <a:spcPts val="2400"/>
                        </a:spcBef>
                        <a:spcAft>
                          <a:spcPts val="0"/>
                        </a:spcAft>
                      </a:pPr>
                      <a:r>
                        <a:rPr lang="es-ES" sz="850" spc="0">
                          <a:solidFill>
                            <a:srgbClr val="000000"/>
                          </a:solidFill>
                          <a:effectLst/>
                          <a:latin typeface="Calibri" panose="020F0502020204030204" pitchFamily="34" charset="0"/>
                          <a:ea typeface="Calibri" panose="020F0502020204030204" pitchFamily="34" charset="0"/>
                          <a:cs typeface="Calibri" panose="020F0502020204030204" pitchFamily="34" charset="0"/>
                        </a:rPr>
                        <a:t>Juguetes</a:t>
                      </a:r>
                      <a:endParaRPr lang="es-CO" sz="1100">
                        <a:effectLst/>
                        <a:latin typeface="Calibri" panose="020F0502020204030204" pitchFamily="34" charset="0"/>
                        <a:ea typeface="Calibri" panose="020F0502020204030204" pitchFamily="34" charset="0"/>
                        <a:cs typeface="Calibri" panose="020F0502020204030204" pitchFamily="34" charset="0"/>
                      </a:endParaRPr>
                    </a:p>
                  </a:txBody>
                  <a:tcPr marL="6350" marR="6350" marT="0" marB="0" anchor="ctr"/>
                </a:tc>
                <a:tc>
                  <a:txBody>
                    <a:bodyPr/>
                    <a:lstStyle/>
                    <a:p>
                      <a:pPr indent="-228600" algn="just">
                        <a:lnSpc>
                          <a:spcPts val="850"/>
                        </a:lnSpc>
                        <a:spcBef>
                          <a:spcPts val="2400"/>
                        </a:spcBef>
                        <a:spcAft>
                          <a:spcPts val="0"/>
                        </a:spcAft>
                      </a:pPr>
                      <a:r>
                        <a:rPr lang="es-ES" sz="850" spc="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Imaginación y aventuras para los niños</a:t>
                      </a:r>
                      <a:endParaRPr lang="es-CO" sz="1100" dirty="0">
                        <a:effectLst/>
                        <a:latin typeface="Calibri" panose="020F0502020204030204" pitchFamily="34" charset="0"/>
                        <a:ea typeface="Calibri" panose="020F0502020204030204" pitchFamily="34" charset="0"/>
                        <a:cs typeface="Calibri" panose="020F0502020204030204" pitchFamily="34" charset="0"/>
                      </a:endParaRPr>
                    </a:p>
                  </a:txBody>
                  <a:tcPr marL="6350" marR="6350" marT="0" marB="0" anchor="ctr"/>
                </a:tc>
              </a:tr>
              <a:tr h="249393">
                <a:tc>
                  <a:txBody>
                    <a:bodyPr/>
                    <a:lstStyle/>
                    <a:p>
                      <a:pPr indent="-228600" algn="l">
                        <a:lnSpc>
                          <a:spcPts val="850"/>
                        </a:lnSpc>
                        <a:spcBef>
                          <a:spcPts val="2400"/>
                        </a:spcBef>
                        <a:spcAft>
                          <a:spcPts val="0"/>
                        </a:spcAft>
                      </a:pPr>
                      <a:r>
                        <a:rPr lang="es-ES" sz="850" spc="0">
                          <a:solidFill>
                            <a:srgbClr val="000000"/>
                          </a:solidFill>
                          <a:effectLst/>
                          <a:latin typeface="Calibri" panose="020F0502020204030204" pitchFamily="34" charset="0"/>
                          <a:ea typeface="Calibri" panose="020F0502020204030204" pitchFamily="34" charset="0"/>
                          <a:cs typeface="Calibri" panose="020F0502020204030204" pitchFamily="34" charset="0"/>
                        </a:rPr>
                        <a:t>Una casa</a:t>
                      </a:r>
                      <a:endParaRPr lang="es-CO" sz="1100">
                        <a:effectLst/>
                        <a:latin typeface="Calibri" panose="020F0502020204030204" pitchFamily="34" charset="0"/>
                        <a:ea typeface="Calibri" panose="020F0502020204030204" pitchFamily="34" charset="0"/>
                        <a:cs typeface="Calibri" panose="020F0502020204030204" pitchFamily="34" charset="0"/>
                      </a:endParaRPr>
                    </a:p>
                  </a:txBody>
                  <a:tcPr marL="6350" marR="6350" marT="0" marB="0" anchor="b"/>
                </a:tc>
                <a:tc>
                  <a:txBody>
                    <a:bodyPr/>
                    <a:lstStyle/>
                    <a:p>
                      <a:pPr indent="-228600" algn="just">
                        <a:lnSpc>
                          <a:spcPts val="850"/>
                        </a:lnSpc>
                        <a:spcBef>
                          <a:spcPts val="2400"/>
                        </a:spcBef>
                        <a:spcAft>
                          <a:spcPts val="0"/>
                        </a:spcAft>
                      </a:pPr>
                      <a:r>
                        <a:rPr lang="es-ES" sz="850" spc="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Seguridad, comodidad, alegría y un </a:t>
                      </a:r>
                      <a:r>
                        <a:rPr lang="es-ES" sz="850" spc="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espacio atractivo</a:t>
                      </a:r>
                      <a:endParaRPr lang="es-CO" sz="1100" dirty="0">
                        <a:effectLst/>
                        <a:latin typeface="Calibri" panose="020F0502020204030204" pitchFamily="34" charset="0"/>
                        <a:ea typeface="Calibri" panose="020F0502020204030204" pitchFamily="34" charset="0"/>
                        <a:cs typeface="Calibri" panose="020F0502020204030204" pitchFamily="34" charset="0"/>
                      </a:endParaRPr>
                    </a:p>
                  </a:txBody>
                  <a:tcPr marL="6350" marR="6350" marT="0" marB="0" anchor="b"/>
                </a:tc>
              </a:tr>
              <a:tr h="360236">
                <a:tc>
                  <a:txBody>
                    <a:bodyPr/>
                    <a:lstStyle/>
                    <a:p>
                      <a:pPr indent="-228600" algn="l">
                        <a:lnSpc>
                          <a:spcPts val="850"/>
                        </a:lnSpc>
                        <a:spcBef>
                          <a:spcPts val="2400"/>
                        </a:spcBef>
                        <a:spcAft>
                          <a:spcPts val="0"/>
                        </a:spcAft>
                      </a:pPr>
                      <a:r>
                        <a:rPr lang="es-ES" sz="850" spc="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Libros</a:t>
                      </a:r>
                      <a:endParaRPr lang="es-CO" sz="1100" dirty="0">
                        <a:effectLst/>
                        <a:latin typeface="Calibri" panose="020F0502020204030204" pitchFamily="34" charset="0"/>
                        <a:ea typeface="Calibri" panose="020F0502020204030204" pitchFamily="34" charset="0"/>
                        <a:cs typeface="Calibri" panose="020F0502020204030204" pitchFamily="34" charset="0"/>
                      </a:endParaRPr>
                    </a:p>
                  </a:txBody>
                  <a:tcPr marL="6350" marR="6350" marT="0" marB="0" anchor="b"/>
                </a:tc>
                <a:tc>
                  <a:txBody>
                    <a:bodyPr/>
                    <a:lstStyle/>
                    <a:p>
                      <a:pPr indent="-228600" algn="just">
                        <a:lnSpc>
                          <a:spcPts val="850"/>
                        </a:lnSpc>
                        <a:spcBef>
                          <a:spcPts val="2400"/>
                        </a:spcBef>
                        <a:spcAft>
                          <a:spcPts val="0"/>
                        </a:spcAft>
                      </a:pPr>
                      <a:r>
                        <a:rPr lang="es-ES" sz="850" spc="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Horas de placer y conocimiento</a:t>
                      </a:r>
                      <a:endParaRPr lang="es-CO" sz="1100" dirty="0">
                        <a:effectLst/>
                        <a:latin typeface="Calibri" panose="020F0502020204030204" pitchFamily="34" charset="0"/>
                        <a:ea typeface="Calibri" panose="020F0502020204030204" pitchFamily="34" charset="0"/>
                        <a:cs typeface="Calibri" panose="020F0502020204030204" pitchFamily="34" charset="0"/>
                      </a:endParaRPr>
                    </a:p>
                  </a:txBody>
                  <a:tcPr marL="6350" marR="6350" marT="0" marB="0" anchor="ctr"/>
                </a:tc>
              </a:tr>
              <a:tr h="323288">
                <a:tc>
                  <a:txBody>
                    <a:bodyPr/>
                    <a:lstStyle/>
                    <a:p>
                      <a:pPr indent="-228600" algn="l">
                        <a:lnSpc>
                          <a:spcPts val="850"/>
                        </a:lnSpc>
                        <a:spcBef>
                          <a:spcPts val="2400"/>
                        </a:spcBef>
                        <a:spcAft>
                          <a:spcPts val="0"/>
                        </a:spcAft>
                      </a:pPr>
                      <a:r>
                        <a:rPr lang="es-ES" sz="850" spc="0">
                          <a:solidFill>
                            <a:srgbClr val="000000"/>
                          </a:solidFill>
                          <a:effectLst/>
                          <a:latin typeface="Calibri" panose="020F0502020204030204" pitchFamily="34" charset="0"/>
                          <a:ea typeface="Calibri" panose="020F0502020204030204" pitchFamily="34" charset="0"/>
                          <a:cs typeface="Calibri" panose="020F0502020204030204" pitchFamily="34" charset="0"/>
                        </a:rPr>
                        <a:t>Discos compactos</a:t>
                      </a:r>
                      <a:endParaRPr lang="es-CO" sz="1100">
                        <a:effectLst/>
                        <a:latin typeface="Calibri" panose="020F0502020204030204" pitchFamily="34" charset="0"/>
                        <a:ea typeface="Calibri" panose="020F0502020204030204" pitchFamily="34" charset="0"/>
                        <a:cs typeface="Calibri" panose="020F0502020204030204" pitchFamily="34" charset="0"/>
                      </a:endParaRPr>
                    </a:p>
                  </a:txBody>
                  <a:tcPr marL="6350" marR="6350" marT="0" marB="0" anchor="ctr"/>
                </a:tc>
                <a:tc>
                  <a:txBody>
                    <a:bodyPr/>
                    <a:lstStyle/>
                    <a:p>
                      <a:pPr indent="-228600" algn="just">
                        <a:lnSpc>
                          <a:spcPts val="850"/>
                        </a:lnSpc>
                        <a:spcBef>
                          <a:spcPts val="2400"/>
                        </a:spcBef>
                        <a:spcAft>
                          <a:spcPts val="0"/>
                        </a:spcAft>
                      </a:pPr>
                      <a:r>
                        <a:rPr lang="es-ES" sz="850" spc="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Relajamiento y el placer de la música</a:t>
                      </a:r>
                      <a:endParaRPr lang="es-CO" sz="1100" dirty="0">
                        <a:effectLst/>
                        <a:latin typeface="Calibri" panose="020F0502020204030204" pitchFamily="34" charset="0"/>
                        <a:ea typeface="Calibri" panose="020F0502020204030204" pitchFamily="34" charset="0"/>
                        <a:cs typeface="Calibri" panose="020F0502020204030204" pitchFamily="34" charset="0"/>
                      </a:endParaRPr>
                    </a:p>
                  </a:txBody>
                  <a:tcPr marL="6350" marR="6350" marT="0" marB="0"/>
                </a:tc>
              </a:tr>
              <a:tr h="277103">
                <a:tc>
                  <a:txBody>
                    <a:bodyPr/>
                    <a:lstStyle/>
                    <a:p>
                      <a:pPr indent="-228600" algn="l">
                        <a:lnSpc>
                          <a:spcPts val="850"/>
                        </a:lnSpc>
                        <a:spcBef>
                          <a:spcPts val="2400"/>
                        </a:spcBef>
                        <a:spcAft>
                          <a:spcPts val="0"/>
                        </a:spcAft>
                      </a:pPr>
                      <a:r>
                        <a:rPr lang="es-ES" sz="850" spc="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Café</a:t>
                      </a:r>
                      <a:endParaRPr lang="es-CO" sz="1100" dirty="0">
                        <a:effectLst/>
                        <a:latin typeface="Calibri" panose="020F0502020204030204" pitchFamily="34" charset="0"/>
                        <a:ea typeface="Calibri" panose="020F0502020204030204" pitchFamily="34" charset="0"/>
                        <a:cs typeface="Calibri" panose="020F0502020204030204" pitchFamily="34" charset="0"/>
                      </a:endParaRPr>
                    </a:p>
                  </a:txBody>
                  <a:tcPr marL="6350" marR="6350" marT="0" marB="0" anchor="ctr"/>
                </a:tc>
                <a:tc>
                  <a:txBody>
                    <a:bodyPr/>
                    <a:lstStyle/>
                    <a:p>
                      <a:pPr indent="-228600" algn="just">
                        <a:lnSpc>
                          <a:spcPts val="1320"/>
                        </a:lnSpc>
                        <a:spcBef>
                          <a:spcPts val="2400"/>
                        </a:spcBef>
                        <a:spcAft>
                          <a:spcPts val="0"/>
                        </a:spcAft>
                      </a:pPr>
                      <a:r>
                        <a:rPr lang="es-ES" sz="850" spc="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Un espacio para disfrutar de la conversación</a:t>
                      </a:r>
                      <a:endParaRPr lang="es-CO" sz="1100" dirty="0">
                        <a:effectLst/>
                        <a:latin typeface="Calibri" panose="020F0502020204030204" pitchFamily="34" charset="0"/>
                        <a:ea typeface="Calibri" panose="020F0502020204030204" pitchFamily="34" charset="0"/>
                        <a:cs typeface="Calibri" panose="020F0502020204030204" pitchFamily="34" charset="0"/>
                      </a:endParaRPr>
                    </a:p>
                  </a:txBody>
                  <a:tcPr marL="6350" marR="6350" marT="0" marB="0" anchor="ctr"/>
                </a:tc>
              </a:tr>
            </a:tbl>
          </a:graphicData>
        </a:graphic>
      </p:graphicFrame>
    </p:spTree>
    <p:extLst>
      <p:ext uri="{BB962C8B-B14F-4D97-AF65-F5344CB8AC3E}">
        <p14:creationId xmlns:p14="http://schemas.microsoft.com/office/powerpoint/2010/main" val="1426722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221849" y="756507"/>
            <a:ext cx="4772075" cy="369332"/>
          </a:xfrm>
          <a:prstGeom prst="rect">
            <a:avLst/>
          </a:prstGeom>
        </p:spPr>
        <p:txBody>
          <a:bodyPr wrap="square">
            <a:spAutoFit/>
          </a:bodyPr>
          <a:lstStyle/>
          <a:p>
            <a:r>
              <a:rPr lang="es-CO" dirty="0" smtClean="0">
                <a:latin typeface="Arial" panose="020B0604020202020204" pitchFamily="34" charset="0"/>
                <a:cs typeface="Arial" panose="020B0604020202020204" pitchFamily="34" charset="0"/>
              </a:rPr>
              <a:t>Procedimiento para desarrollar una misión</a:t>
            </a:r>
          </a:p>
        </p:txBody>
      </p:sp>
      <p:sp>
        <p:nvSpPr>
          <p:cNvPr id="4" name="Rectángulo 3"/>
          <p:cNvSpPr/>
          <p:nvPr/>
        </p:nvSpPr>
        <p:spPr>
          <a:xfrm>
            <a:off x="2221848" y="1197231"/>
            <a:ext cx="7317568" cy="4801314"/>
          </a:xfrm>
          <a:prstGeom prst="rect">
            <a:avLst/>
          </a:prstGeom>
        </p:spPr>
        <p:txBody>
          <a:bodyPr wrap="square">
            <a:spAutoFit/>
          </a:bodyPr>
          <a:lstStyle/>
          <a:p>
            <a:pPr marL="342900" indent="-342900">
              <a:buAutoNum type="arabicPeriod"/>
            </a:pPr>
            <a:r>
              <a:rPr lang="es-ES" dirty="0" smtClean="0"/>
              <a:t>Definir </a:t>
            </a:r>
            <a:r>
              <a:rPr lang="es-ES" dirty="0"/>
              <a:t>sobre qué se quiere desarrollar la </a:t>
            </a:r>
            <a:r>
              <a:rPr lang="es-ES" dirty="0" smtClean="0"/>
              <a:t>Misión (el alcance)</a:t>
            </a:r>
          </a:p>
          <a:p>
            <a:pPr marL="342900" indent="-342900">
              <a:buAutoNum type="arabicPeriod"/>
            </a:pPr>
            <a:endParaRPr lang="es-ES" dirty="0" smtClean="0"/>
          </a:p>
          <a:p>
            <a:pPr marL="342900" indent="-342900">
              <a:buAutoNum type="arabicPeriod"/>
            </a:pPr>
            <a:r>
              <a:rPr lang="es-ES" dirty="0" smtClean="0"/>
              <a:t>Reunir al grupo de personas claves de la organización</a:t>
            </a:r>
          </a:p>
          <a:p>
            <a:pPr marL="342900" indent="-342900">
              <a:buAutoNum type="arabicPeriod"/>
            </a:pPr>
            <a:endParaRPr lang="es-ES" dirty="0" smtClean="0"/>
          </a:p>
          <a:p>
            <a:pPr marL="342900" indent="-342900">
              <a:buAutoNum type="arabicPeriod"/>
            </a:pPr>
            <a:r>
              <a:rPr lang="es-ES" dirty="0" smtClean="0"/>
              <a:t>Reunir una tormenta de ideas respecto a la misión</a:t>
            </a:r>
          </a:p>
          <a:p>
            <a:pPr marL="342900" indent="-342900">
              <a:buAutoNum type="arabicPeriod"/>
            </a:pPr>
            <a:endParaRPr lang="es-ES" dirty="0" smtClean="0"/>
          </a:p>
          <a:p>
            <a:pPr marL="342900" indent="-342900">
              <a:buAutoNum type="arabicPeriod"/>
            </a:pPr>
            <a:r>
              <a:rPr lang="es-ES" dirty="0" smtClean="0"/>
              <a:t>Clasificar las ideas anteriores</a:t>
            </a:r>
          </a:p>
          <a:p>
            <a:pPr marL="342900" indent="-342900">
              <a:buAutoNum type="arabicPeriod"/>
            </a:pPr>
            <a:endParaRPr lang="es-ES" dirty="0" smtClean="0"/>
          </a:p>
          <a:p>
            <a:pPr marL="342900" indent="-342900">
              <a:buAutoNum type="arabicPeriod"/>
            </a:pPr>
            <a:r>
              <a:rPr lang="es-ES" dirty="0" smtClean="0"/>
              <a:t>Hacer una primera redacción de la misión</a:t>
            </a:r>
          </a:p>
          <a:p>
            <a:pPr marL="342900" indent="-342900">
              <a:buAutoNum type="arabicPeriod"/>
            </a:pPr>
            <a:endParaRPr lang="es-ES" dirty="0" smtClean="0"/>
          </a:p>
          <a:p>
            <a:pPr marL="342900" indent="-342900">
              <a:buAutoNum type="arabicPeriod"/>
            </a:pPr>
            <a:r>
              <a:rPr lang="es-ES" dirty="0" smtClean="0"/>
              <a:t>Analizar la redacción</a:t>
            </a:r>
          </a:p>
          <a:p>
            <a:pPr marL="342900" indent="-342900">
              <a:buAutoNum type="arabicPeriod"/>
            </a:pPr>
            <a:endParaRPr lang="es-ES" dirty="0" smtClean="0"/>
          </a:p>
          <a:p>
            <a:pPr marL="342900" indent="-342900">
              <a:buAutoNum type="arabicPeriod"/>
            </a:pPr>
            <a:r>
              <a:rPr lang="es-ES" dirty="0" smtClean="0"/>
              <a:t>Llegar a un consenso</a:t>
            </a:r>
          </a:p>
          <a:p>
            <a:pPr marL="342900" indent="-342900">
              <a:buAutoNum type="arabicPeriod"/>
            </a:pPr>
            <a:endParaRPr lang="es-ES" dirty="0" smtClean="0"/>
          </a:p>
          <a:p>
            <a:pPr marL="342900" indent="-342900">
              <a:buAutoNum type="arabicPeriod"/>
            </a:pPr>
            <a:r>
              <a:rPr lang="es-ES" dirty="0" smtClean="0"/>
              <a:t>Analizar que conteste las preguntas Qué, Por qué y para quién</a:t>
            </a:r>
          </a:p>
          <a:p>
            <a:pPr marL="342900" indent="-342900">
              <a:buAutoNum type="arabicPeriod"/>
            </a:pPr>
            <a:endParaRPr lang="es-ES" dirty="0" smtClean="0"/>
          </a:p>
          <a:p>
            <a:pPr marL="342900" indent="-342900">
              <a:buAutoNum type="arabicPeriod"/>
            </a:pPr>
            <a:r>
              <a:rPr lang="es-ES" dirty="0" smtClean="0"/>
              <a:t>Se publican y explicará a toda la comunidad </a:t>
            </a:r>
            <a:endParaRPr lang="es-CO"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4538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090044" y="229286"/>
            <a:ext cx="6971578" cy="369332"/>
          </a:xfrm>
          <a:prstGeom prst="rect">
            <a:avLst/>
          </a:prstGeom>
        </p:spPr>
        <p:txBody>
          <a:bodyPr wrap="square">
            <a:spAutoFit/>
          </a:bodyPr>
          <a:lstStyle/>
          <a:p>
            <a:r>
              <a:rPr lang="es-CO" dirty="0" smtClean="0">
                <a:latin typeface="Arial" panose="020B0604020202020204" pitchFamily="34" charset="0"/>
                <a:cs typeface="Arial" panose="020B0604020202020204" pitchFamily="34" charset="0"/>
              </a:rPr>
              <a:t>Misión de la Corporación Universitaria Remington</a:t>
            </a:r>
          </a:p>
        </p:txBody>
      </p:sp>
      <p:sp>
        <p:nvSpPr>
          <p:cNvPr id="5" name="Rectángulo 4"/>
          <p:cNvSpPr/>
          <p:nvPr/>
        </p:nvSpPr>
        <p:spPr>
          <a:xfrm>
            <a:off x="1220951" y="657131"/>
            <a:ext cx="8928065" cy="1720151"/>
          </a:xfrm>
          <a:prstGeom prst="rect">
            <a:avLst/>
          </a:prstGeom>
        </p:spPr>
        <p:txBody>
          <a:bodyPr wrap="square">
            <a:spAutoFit/>
          </a:bodyPr>
          <a:lstStyle/>
          <a:p>
            <a:pPr algn="just">
              <a:lnSpc>
                <a:spcPct val="150000"/>
              </a:lnSpc>
            </a:pPr>
            <a:r>
              <a:rPr lang="es-CO" sz="1200" dirty="0" smtClean="0">
                <a:latin typeface="Arial" panose="020B0604020202020204" pitchFamily="34" charset="0"/>
                <a:cs typeface="Arial" panose="020B0604020202020204" pitchFamily="34" charset="0"/>
              </a:rPr>
              <a:t>Ejemplo</a:t>
            </a:r>
          </a:p>
          <a:p>
            <a:pPr algn="just">
              <a:lnSpc>
                <a:spcPct val="150000"/>
              </a:lnSpc>
            </a:pPr>
            <a:r>
              <a:rPr lang="es-CO" sz="1200" dirty="0" smtClean="0">
                <a:latin typeface="Arial" panose="020B0604020202020204" pitchFamily="34" charset="0"/>
                <a:cs typeface="Arial" panose="020B0604020202020204" pitchFamily="34" charset="0"/>
              </a:rPr>
              <a:t>La</a:t>
            </a:r>
            <a:r>
              <a:rPr lang="es-CO" sz="1200" dirty="0" smtClean="0">
                <a:solidFill>
                  <a:srgbClr val="666666"/>
                </a:solidFill>
                <a:latin typeface="Open Sans"/>
              </a:rPr>
              <a:t> </a:t>
            </a:r>
            <a:r>
              <a:rPr lang="es-CO" sz="1200" dirty="0">
                <a:latin typeface="Arial" panose="020B0604020202020204" pitchFamily="34" charset="0"/>
                <a:cs typeface="Arial" panose="020B0604020202020204" pitchFamily="34" charset="0"/>
              </a:rPr>
              <a:t>Corporación Universitaria Remington es una institución de educación superior privada, </a:t>
            </a:r>
            <a:r>
              <a:rPr lang="es-CO" sz="1200" dirty="0" err="1">
                <a:latin typeface="Arial" panose="020B0604020202020204" pitchFamily="34" charset="0"/>
                <a:cs typeface="Arial" panose="020B0604020202020204" pitchFamily="34" charset="0"/>
              </a:rPr>
              <a:t>profesionalizante</a:t>
            </a:r>
            <a:r>
              <a:rPr lang="es-CO" sz="1200" dirty="0">
                <a:latin typeface="Arial" panose="020B0604020202020204" pitchFamily="34" charset="0"/>
                <a:cs typeface="Arial" panose="020B0604020202020204" pitchFamily="34" charset="0"/>
              </a:rPr>
              <a:t>, orientada a la docencia, que cumple en términos de alta calidad, con las funciones de docencia, investigación y extensión, con cobertura nacional y proyección internacional de programas académicos en las modalidades presencial, a distancia y virtual, en los diferentes niveles de la educación superior para la formación integral de la persona con competencias profesionales, visión global y valores éticos, morales, políticos, económicos, ambientales y culturales</a:t>
            </a:r>
            <a:r>
              <a:rPr lang="es-CO" sz="1200" dirty="0" smtClean="0">
                <a:latin typeface="Arial" panose="020B0604020202020204" pitchFamily="34" charset="0"/>
                <a:cs typeface="Arial" panose="020B0604020202020204" pitchFamily="34" charset="0"/>
              </a:rPr>
              <a:t>.</a:t>
            </a:r>
          </a:p>
        </p:txBody>
      </p:sp>
      <p:sp>
        <p:nvSpPr>
          <p:cNvPr id="6" name="Rectángulo 5"/>
          <p:cNvSpPr/>
          <p:nvPr/>
        </p:nvSpPr>
        <p:spPr>
          <a:xfrm>
            <a:off x="1408037" y="2504792"/>
            <a:ext cx="8069838" cy="369332"/>
          </a:xfrm>
          <a:prstGeom prst="rect">
            <a:avLst/>
          </a:prstGeom>
        </p:spPr>
        <p:txBody>
          <a:bodyPr wrap="none">
            <a:spAutoFit/>
          </a:bodyPr>
          <a:lstStyle/>
          <a:p>
            <a:r>
              <a:rPr lang="es-ES" dirty="0"/>
              <a:t>Qué, </a:t>
            </a:r>
            <a:r>
              <a:rPr lang="es-ES" dirty="0" smtClean="0"/>
              <a:t>target el publico al que va el esfuerzo económico, Factor diferencial </a:t>
            </a:r>
            <a:endParaRPr lang="es-CO" dirty="0"/>
          </a:p>
        </p:txBody>
      </p:sp>
      <p:sp>
        <p:nvSpPr>
          <p:cNvPr id="7" name="Rectángulo 6"/>
          <p:cNvSpPr/>
          <p:nvPr/>
        </p:nvSpPr>
        <p:spPr>
          <a:xfrm>
            <a:off x="883200" y="3105635"/>
            <a:ext cx="8928065" cy="2585323"/>
          </a:xfrm>
          <a:prstGeom prst="rect">
            <a:avLst/>
          </a:prstGeom>
        </p:spPr>
        <p:txBody>
          <a:bodyPr wrap="square">
            <a:spAutoFit/>
          </a:bodyPr>
          <a:lstStyle/>
          <a:p>
            <a:pPr algn="just">
              <a:lnSpc>
                <a:spcPct val="150000"/>
              </a:lnSpc>
            </a:pPr>
            <a:r>
              <a:rPr lang="es-CO" sz="1200" b="1" u="sng" dirty="0" smtClean="0">
                <a:latin typeface="Arial" panose="020B0604020202020204" pitchFamily="34" charset="0"/>
                <a:cs typeface="Arial" panose="020B0604020202020204" pitchFamily="34" charset="0"/>
              </a:rPr>
              <a:t>Que:</a:t>
            </a:r>
            <a:r>
              <a:rPr lang="es-CO" sz="1200" dirty="0" smtClean="0">
                <a:latin typeface="Arial" panose="020B0604020202020204" pitchFamily="34" charset="0"/>
                <a:cs typeface="Arial" panose="020B0604020202020204" pitchFamily="34" charset="0"/>
              </a:rPr>
              <a:t> La</a:t>
            </a:r>
            <a:r>
              <a:rPr lang="es-CO" sz="1200" dirty="0" smtClean="0">
                <a:solidFill>
                  <a:srgbClr val="666666"/>
                </a:solidFill>
                <a:latin typeface="Open Sans"/>
              </a:rPr>
              <a:t> </a:t>
            </a:r>
            <a:r>
              <a:rPr lang="es-CO" sz="1200" dirty="0">
                <a:latin typeface="Arial" panose="020B0604020202020204" pitchFamily="34" charset="0"/>
                <a:cs typeface="Arial" panose="020B0604020202020204" pitchFamily="34" charset="0"/>
              </a:rPr>
              <a:t>Corporación Universitaria Remington es una institución de educación superior privada, </a:t>
            </a:r>
            <a:r>
              <a:rPr lang="es-CO" sz="1200" dirty="0" err="1">
                <a:latin typeface="Arial" panose="020B0604020202020204" pitchFamily="34" charset="0"/>
                <a:cs typeface="Arial" panose="020B0604020202020204" pitchFamily="34" charset="0"/>
              </a:rPr>
              <a:t>profesionalizante</a:t>
            </a:r>
            <a:r>
              <a:rPr lang="es-CO" sz="1200" dirty="0">
                <a:latin typeface="Arial" panose="020B0604020202020204" pitchFamily="34" charset="0"/>
                <a:cs typeface="Arial" panose="020B0604020202020204" pitchFamily="34" charset="0"/>
              </a:rPr>
              <a:t>, orientada a la </a:t>
            </a:r>
            <a:r>
              <a:rPr lang="es-CO" sz="1200" dirty="0" smtClean="0">
                <a:latin typeface="Arial" panose="020B0604020202020204" pitchFamily="34" charset="0"/>
                <a:cs typeface="Arial" panose="020B0604020202020204" pitchFamily="34" charset="0"/>
              </a:rPr>
              <a:t>docencia.</a:t>
            </a:r>
          </a:p>
          <a:p>
            <a:pPr algn="just">
              <a:lnSpc>
                <a:spcPct val="150000"/>
              </a:lnSpc>
            </a:pPr>
            <a:endParaRPr lang="es-CO" sz="1200" dirty="0" smtClean="0">
              <a:latin typeface="Arial" panose="020B0604020202020204" pitchFamily="34" charset="0"/>
              <a:cs typeface="Arial" panose="020B0604020202020204" pitchFamily="34" charset="0"/>
            </a:endParaRPr>
          </a:p>
          <a:p>
            <a:pPr algn="just">
              <a:lnSpc>
                <a:spcPct val="150000"/>
              </a:lnSpc>
            </a:pPr>
            <a:r>
              <a:rPr lang="es-CO" sz="1200" b="1" u="sng" dirty="0" smtClean="0">
                <a:latin typeface="Arial" panose="020B0604020202020204" pitchFamily="34" charset="0"/>
                <a:cs typeface="Arial" panose="020B0604020202020204" pitchFamily="34" charset="0"/>
              </a:rPr>
              <a:t>Factor </a:t>
            </a:r>
            <a:r>
              <a:rPr lang="es-CO" sz="1200" b="1" u="sng" dirty="0" smtClean="0">
                <a:latin typeface="Arial" panose="020B0604020202020204" pitchFamily="34" charset="0"/>
                <a:cs typeface="Arial" panose="020B0604020202020204" pitchFamily="34" charset="0"/>
              </a:rPr>
              <a:t>diferencial (de qué forma se compite):</a:t>
            </a:r>
            <a:r>
              <a:rPr lang="es-CO" sz="1200" dirty="0" smtClean="0">
                <a:latin typeface="Arial" panose="020B0604020202020204" pitchFamily="34" charset="0"/>
                <a:cs typeface="Arial" panose="020B0604020202020204" pitchFamily="34" charset="0"/>
              </a:rPr>
              <a:t> </a:t>
            </a:r>
            <a:r>
              <a:rPr lang="es-CO" sz="1200" dirty="0" smtClean="0">
                <a:latin typeface="Arial" panose="020B0604020202020204" pitchFamily="34" charset="0"/>
                <a:cs typeface="Arial" panose="020B0604020202020204" pitchFamily="34" charset="0"/>
              </a:rPr>
              <a:t>que </a:t>
            </a:r>
            <a:r>
              <a:rPr lang="es-CO" sz="1200" dirty="0">
                <a:latin typeface="Arial" panose="020B0604020202020204" pitchFamily="34" charset="0"/>
                <a:cs typeface="Arial" panose="020B0604020202020204" pitchFamily="34" charset="0"/>
              </a:rPr>
              <a:t>cumple en términos de alta calidad, con las funciones de docencia, investigación y extensión, con cobertura nacional y proyección internacional de programas académicos en las modalidades presencial, a distancia y virtual, </a:t>
            </a:r>
            <a:endParaRPr lang="es-CO" sz="1200" dirty="0" smtClean="0">
              <a:latin typeface="Arial" panose="020B0604020202020204" pitchFamily="34" charset="0"/>
              <a:cs typeface="Arial" panose="020B0604020202020204" pitchFamily="34" charset="0"/>
            </a:endParaRPr>
          </a:p>
          <a:p>
            <a:pPr algn="just">
              <a:lnSpc>
                <a:spcPct val="150000"/>
              </a:lnSpc>
            </a:pPr>
            <a:endParaRPr lang="es-CO" sz="1200" dirty="0">
              <a:latin typeface="Arial" panose="020B0604020202020204" pitchFamily="34" charset="0"/>
              <a:cs typeface="Arial" panose="020B0604020202020204" pitchFamily="34" charset="0"/>
            </a:endParaRPr>
          </a:p>
          <a:p>
            <a:pPr algn="just">
              <a:lnSpc>
                <a:spcPct val="150000"/>
              </a:lnSpc>
            </a:pPr>
            <a:r>
              <a:rPr lang="es-CO" sz="1200" b="1" u="sng" dirty="0" smtClean="0">
                <a:latin typeface="Arial" panose="020B0604020202020204" pitchFamily="34" charset="0"/>
                <a:cs typeface="Arial" panose="020B0604020202020204" pitchFamily="34" charset="0"/>
              </a:rPr>
              <a:t>Target (público al que va dirigido):</a:t>
            </a:r>
            <a:r>
              <a:rPr lang="es-CO" sz="1200" dirty="0" smtClean="0">
                <a:latin typeface="Arial" panose="020B0604020202020204" pitchFamily="34" charset="0"/>
                <a:cs typeface="Arial" panose="020B0604020202020204" pitchFamily="34" charset="0"/>
              </a:rPr>
              <a:t> </a:t>
            </a:r>
            <a:r>
              <a:rPr lang="es-CO" sz="1200" dirty="0" smtClean="0">
                <a:latin typeface="Arial" panose="020B0604020202020204" pitchFamily="34" charset="0"/>
                <a:cs typeface="Arial" panose="020B0604020202020204" pitchFamily="34" charset="0"/>
              </a:rPr>
              <a:t>en </a:t>
            </a:r>
            <a:r>
              <a:rPr lang="es-CO" sz="1200" dirty="0">
                <a:latin typeface="Arial" panose="020B0604020202020204" pitchFamily="34" charset="0"/>
                <a:cs typeface="Arial" panose="020B0604020202020204" pitchFamily="34" charset="0"/>
              </a:rPr>
              <a:t>los diferentes niveles de la educación superior </a:t>
            </a:r>
            <a:r>
              <a:rPr lang="es-CO" sz="1200" dirty="0" smtClean="0">
                <a:latin typeface="Arial" panose="020B0604020202020204" pitchFamily="34" charset="0"/>
                <a:cs typeface="Arial" panose="020B0604020202020204" pitchFamily="34" charset="0"/>
              </a:rPr>
              <a:t>para </a:t>
            </a:r>
            <a:r>
              <a:rPr lang="es-CO" sz="1200" dirty="0">
                <a:latin typeface="Arial" panose="020B0604020202020204" pitchFamily="34" charset="0"/>
                <a:cs typeface="Arial" panose="020B0604020202020204" pitchFamily="34" charset="0"/>
              </a:rPr>
              <a:t>la formación integral de la </a:t>
            </a:r>
            <a:r>
              <a:rPr lang="es-CO" sz="1200" dirty="0" smtClean="0">
                <a:latin typeface="Arial" panose="020B0604020202020204" pitchFamily="34" charset="0"/>
                <a:cs typeface="Arial" panose="020B0604020202020204" pitchFamily="34" charset="0"/>
              </a:rPr>
              <a:t>persona </a:t>
            </a:r>
            <a:r>
              <a:rPr lang="es-CO" sz="1200" dirty="0">
                <a:latin typeface="Arial" panose="020B0604020202020204" pitchFamily="34" charset="0"/>
                <a:cs typeface="Arial" panose="020B0604020202020204" pitchFamily="34" charset="0"/>
              </a:rPr>
              <a:t>con competencias profesionales, visión global y valores éticos, morales, políticos, económicos, ambientales y culturales</a:t>
            </a:r>
            <a:r>
              <a:rPr lang="es-CO" sz="12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170373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090044" y="229286"/>
            <a:ext cx="6971578" cy="4524315"/>
          </a:xfrm>
          <a:prstGeom prst="rect">
            <a:avLst/>
          </a:prstGeom>
        </p:spPr>
        <p:txBody>
          <a:bodyPr wrap="square">
            <a:spAutoFit/>
          </a:bodyPr>
          <a:lstStyle/>
          <a:p>
            <a:r>
              <a:rPr lang="es-CO" dirty="0">
                <a:latin typeface="Arial" panose="020B0604020202020204" pitchFamily="34" charset="0"/>
                <a:cs typeface="Arial" panose="020B0604020202020204" pitchFamily="34" charset="0"/>
                <a:hlinkClick r:id="rId2"/>
              </a:rPr>
              <a:t>https://</a:t>
            </a:r>
            <a:r>
              <a:rPr lang="es-CO" dirty="0" smtClean="0">
                <a:latin typeface="Arial" panose="020B0604020202020204" pitchFamily="34" charset="0"/>
                <a:cs typeface="Arial" panose="020B0604020202020204" pitchFamily="34" charset="0"/>
                <a:hlinkClick r:id="rId2"/>
              </a:rPr>
              <a:t>www.youtube.com/watch?v=d-IqjXIgyJg</a:t>
            </a:r>
            <a:endParaRPr lang="es-CO" dirty="0" smtClean="0">
              <a:latin typeface="Arial" panose="020B0604020202020204" pitchFamily="34" charset="0"/>
              <a:cs typeface="Arial" panose="020B0604020202020204" pitchFamily="34" charset="0"/>
            </a:endParaRPr>
          </a:p>
          <a:p>
            <a:endParaRPr lang="es-CO" dirty="0">
              <a:latin typeface="Arial" panose="020B0604020202020204" pitchFamily="34" charset="0"/>
              <a:cs typeface="Arial" panose="020B0604020202020204" pitchFamily="34" charset="0"/>
            </a:endParaRPr>
          </a:p>
          <a:p>
            <a:endParaRPr lang="es-CO" dirty="0" smtClean="0">
              <a:latin typeface="Arial" panose="020B0604020202020204" pitchFamily="34" charset="0"/>
              <a:cs typeface="Arial" panose="020B0604020202020204" pitchFamily="34" charset="0"/>
            </a:endParaRPr>
          </a:p>
          <a:p>
            <a:pPr algn="ctr"/>
            <a:r>
              <a:rPr lang="es-CO" dirty="0" smtClean="0">
                <a:latin typeface="Arial" panose="020B0604020202020204" pitchFamily="34" charset="0"/>
                <a:cs typeface="Arial" panose="020B0604020202020204" pitchFamily="34" charset="0"/>
              </a:rPr>
              <a:t>Ejercicio</a:t>
            </a:r>
          </a:p>
          <a:p>
            <a:endParaRPr lang="es-CO" dirty="0">
              <a:latin typeface="Arial" panose="020B0604020202020204" pitchFamily="34" charset="0"/>
              <a:cs typeface="Arial" panose="020B0604020202020204" pitchFamily="34" charset="0"/>
            </a:endParaRPr>
          </a:p>
          <a:p>
            <a:endParaRPr lang="es-CO" dirty="0" smtClean="0">
              <a:latin typeface="Arial" panose="020B0604020202020204" pitchFamily="34" charset="0"/>
              <a:cs typeface="Arial" panose="020B0604020202020204" pitchFamily="34" charset="0"/>
            </a:endParaRPr>
          </a:p>
          <a:p>
            <a:r>
              <a:rPr lang="es-CO" dirty="0" smtClean="0">
                <a:latin typeface="Arial" panose="020B0604020202020204" pitchFamily="34" charset="0"/>
                <a:cs typeface="Arial" panose="020B0604020202020204" pitchFamily="34" charset="0"/>
              </a:rPr>
              <a:t>Buscar en internet la misión de 2 empresas y analizar si cumplen con los requisitos mínimos que son exigidos para el propósito y hacer la separación como el ejemplo anterior.</a:t>
            </a:r>
          </a:p>
          <a:p>
            <a:endParaRPr lang="es-CO" dirty="0" smtClean="0">
              <a:latin typeface="Arial" panose="020B0604020202020204" pitchFamily="34" charset="0"/>
              <a:cs typeface="Arial" panose="020B0604020202020204" pitchFamily="34" charset="0"/>
            </a:endParaRPr>
          </a:p>
          <a:p>
            <a:endParaRPr lang="es-CO" dirty="0">
              <a:latin typeface="Arial" panose="020B0604020202020204" pitchFamily="34" charset="0"/>
              <a:cs typeface="Arial" panose="020B0604020202020204" pitchFamily="34" charset="0"/>
            </a:endParaRPr>
          </a:p>
          <a:p>
            <a:r>
              <a:rPr lang="es-CO" dirty="0" smtClean="0">
                <a:latin typeface="Arial" panose="020B0604020202020204" pitchFamily="34" charset="0"/>
                <a:cs typeface="Arial" panose="020B0604020202020204" pitchFamily="34" charset="0"/>
              </a:rPr>
              <a:t>Pensar y redactar en borrador la misión de la empresa sobre la cual usted va aplicar los conceptos que veremos en esta materia.</a:t>
            </a:r>
            <a:endParaRPr lang="es-CO" dirty="0">
              <a:latin typeface="Arial" panose="020B0604020202020204" pitchFamily="34" charset="0"/>
              <a:cs typeface="Arial" panose="020B0604020202020204" pitchFamily="34" charset="0"/>
            </a:endParaRPr>
          </a:p>
          <a:p>
            <a:endParaRPr lang="es-CO" dirty="0" smtClean="0">
              <a:latin typeface="Arial" panose="020B0604020202020204" pitchFamily="34" charset="0"/>
              <a:cs typeface="Arial" panose="020B0604020202020204" pitchFamily="34" charset="0"/>
            </a:endParaRPr>
          </a:p>
          <a:p>
            <a:endParaRPr lang="es-CO" dirty="0">
              <a:latin typeface="Arial" panose="020B0604020202020204" pitchFamily="34" charset="0"/>
              <a:cs typeface="Arial" panose="020B0604020202020204" pitchFamily="34" charset="0"/>
            </a:endParaRPr>
          </a:p>
          <a:p>
            <a:endParaRPr lang="es-CO"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4479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072142" y="468184"/>
            <a:ext cx="1040334" cy="369332"/>
          </a:xfrm>
          <a:prstGeom prst="rect">
            <a:avLst/>
          </a:prstGeom>
        </p:spPr>
        <p:txBody>
          <a:bodyPr wrap="square">
            <a:spAutoFit/>
          </a:bodyPr>
          <a:lstStyle/>
          <a:p>
            <a:r>
              <a:rPr lang="es-CO" dirty="0" smtClean="0">
                <a:latin typeface="Arial" panose="020B0604020202020204" pitchFamily="34" charset="0"/>
                <a:cs typeface="Arial" panose="020B0604020202020204" pitchFamily="34" charset="0"/>
              </a:rPr>
              <a:t>VISIÓN</a:t>
            </a:r>
            <a:endParaRPr lang="es-CO" dirty="0">
              <a:latin typeface="Arial" panose="020B0604020202020204" pitchFamily="34" charset="0"/>
              <a:cs typeface="Arial" panose="020B0604020202020204" pitchFamily="34" charset="0"/>
            </a:endParaRPr>
          </a:p>
        </p:txBody>
      </p:sp>
      <p:sp>
        <p:nvSpPr>
          <p:cNvPr id="3" name="Rectángulo 2"/>
          <p:cNvSpPr/>
          <p:nvPr/>
        </p:nvSpPr>
        <p:spPr>
          <a:xfrm>
            <a:off x="1978833" y="1485557"/>
            <a:ext cx="8993967" cy="4524315"/>
          </a:xfrm>
          <a:prstGeom prst="rect">
            <a:avLst/>
          </a:prstGeom>
        </p:spPr>
        <p:txBody>
          <a:bodyPr wrap="square">
            <a:spAutoFit/>
          </a:bodyPr>
          <a:lstStyle/>
          <a:p>
            <a:r>
              <a:rPr lang="es-CO" dirty="0" smtClean="0">
                <a:latin typeface="Arial" panose="020B0604020202020204" pitchFamily="34" charset="0"/>
                <a:cs typeface="Arial" panose="020B0604020202020204" pitchFamily="34" charset="0"/>
              </a:rPr>
              <a:t>Es el resultado de los sueños en acción, nos dice a donde queremos llegar.</a:t>
            </a:r>
          </a:p>
          <a:p>
            <a:endParaRPr lang="es-CO" dirty="0" smtClean="0">
              <a:latin typeface="Arial" panose="020B0604020202020204" pitchFamily="34" charset="0"/>
              <a:cs typeface="Arial" panose="020B0604020202020204" pitchFamily="34" charset="0"/>
            </a:endParaRPr>
          </a:p>
          <a:p>
            <a:r>
              <a:rPr lang="es-CO" dirty="0" smtClean="0">
                <a:latin typeface="Arial" panose="020B0604020202020204" pitchFamily="34" charset="0"/>
                <a:cs typeface="Arial" panose="020B0604020202020204" pitchFamily="34" charset="0"/>
              </a:rPr>
              <a:t>En esta parte se centre en los fines y no en los medios.</a:t>
            </a:r>
          </a:p>
          <a:p>
            <a:endParaRPr lang="es-CO" dirty="0">
              <a:latin typeface="Arial" panose="020B0604020202020204" pitchFamily="34" charset="0"/>
              <a:cs typeface="Arial" panose="020B0604020202020204" pitchFamily="34" charset="0"/>
            </a:endParaRPr>
          </a:p>
          <a:p>
            <a:r>
              <a:rPr lang="es-CO" dirty="0" smtClean="0">
                <a:latin typeface="Arial" panose="020B0604020202020204" pitchFamily="34" charset="0"/>
                <a:cs typeface="Arial" panose="020B0604020202020204" pitchFamily="34" charset="0"/>
              </a:rPr>
              <a:t>Lo mas importante en la visión es hasta donde se quiere llegar y no como </a:t>
            </a:r>
          </a:p>
          <a:p>
            <a:endParaRPr lang="es-CO" dirty="0">
              <a:latin typeface="Arial" panose="020B0604020202020204" pitchFamily="34" charset="0"/>
              <a:cs typeface="Arial" panose="020B0604020202020204" pitchFamily="34" charset="0"/>
            </a:endParaRPr>
          </a:p>
          <a:p>
            <a:r>
              <a:rPr lang="es-CO" dirty="0" smtClean="0">
                <a:latin typeface="Arial" panose="020B0604020202020204" pitchFamily="34" charset="0"/>
                <a:cs typeface="Arial" panose="020B0604020202020204" pitchFamily="34" charset="0"/>
              </a:rPr>
              <a:t>Esta debe ser idealista, positiva y suficientemente completa y detallada</a:t>
            </a:r>
          </a:p>
          <a:p>
            <a:endParaRPr lang="es-CO" dirty="0">
              <a:latin typeface="Arial" panose="020B0604020202020204" pitchFamily="34" charset="0"/>
              <a:cs typeface="Arial" panose="020B0604020202020204" pitchFamily="34" charset="0"/>
            </a:endParaRPr>
          </a:p>
          <a:p>
            <a:r>
              <a:rPr lang="es-CO" dirty="0" smtClean="0">
                <a:latin typeface="Arial" panose="020B0604020202020204" pitchFamily="34" charset="0"/>
                <a:cs typeface="Arial" panose="020B0604020202020204" pitchFamily="34" charset="0"/>
              </a:rPr>
              <a:t>La visión es un plan para el futuro ya que hay que estar seguros que algunos aspectos del futuro cambian.  Si se tiene una visión débil, probablemente no se alcanzará un futuro con exitoso.</a:t>
            </a:r>
          </a:p>
          <a:p>
            <a:endParaRPr lang="es-CO" dirty="0">
              <a:latin typeface="Arial" panose="020B0604020202020204" pitchFamily="34" charset="0"/>
              <a:cs typeface="Arial" panose="020B0604020202020204" pitchFamily="34" charset="0"/>
            </a:endParaRPr>
          </a:p>
          <a:p>
            <a:r>
              <a:rPr lang="es-CO" dirty="0" smtClean="0">
                <a:latin typeface="Arial" panose="020B0604020202020204" pitchFamily="34" charset="0"/>
                <a:cs typeface="Arial" panose="020B0604020202020204" pitchFamily="34" charset="0"/>
              </a:rPr>
              <a:t>Una visión con acción puede cambiar el mundo.</a:t>
            </a:r>
          </a:p>
          <a:p>
            <a:endParaRPr lang="es-CO" dirty="0">
              <a:latin typeface="Arial" panose="020B0604020202020204" pitchFamily="34" charset="0"/>
              <a:cs typeface="Arial" panose="020B0604020202020204" pitchFamily="34" charset="0"/>
            </a:endParaRPr>
          </a:p>
          <a:p>
            <a:r>
              <a:rPr lang="es-CO" dirty="0" smtClean="0">
                <a:latin typeface="Arial" panose="020B0604020202020204" pitchFamily="34" charset="0"/>
                <a:cs typeface="Arial" panose="020B0604020202020204" pitchFamily="34" charset="0"/>
              </a:rPr>
              <a:t>Una visión bien centrada, ayuda a que las personas de la empresa puedan cumplir con la misión de la empresa.</a:t>
            </a:r>
            <a:endParaRPr lang="es-CO"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4860577"/>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icrosurco">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7145" cap="flat" cmpd="sng" algn="ctr">
          <a:solidFill>
            <a:schemeClr val="phClr"/>
          </a:solidFill>
          <a:prstDash val="solid"/>
        </a:ln>
        <a:ln w="58420" cap="flat" cmpd="thickThin" algn="ctr">
          <a:solidFill>
            <a:schemeClr val="phClr">
              <a:shade val="95000"/>
              <a:alpha val="50000"/>
              <a:satMod val="150000"/>
            </a:schemeClr>
          </a:solidFill>
          <a:prstDash val="solid"/>
        </a:ln>
      </a:lnStyleLst>
      <a:effectStyleLst>
        <a:effectStyle>
          <a:effectLst/>
        </a:effectStyle>
        <a:effectStyle>
          <a:effectLst>
            <a:outerShdw blurRad="50800" dist="38100" dir="2700000" rotWithShape="0">
              <a:srgbClr val="000000">
                <a:alpha val="60000"/>
              </a:srgbClr>
            </a:outerShdw>
          </a:effectLst>
          <a:scene3d>
            <a:camera prst="orthographicFront">
              <a:rot lat="0" lon="0" rev="0"/>
            </a:camera>
            <a:lightRig rig="flat" dir="tl"/>
          </a:scene3d>
          <a:sp3d prstMaterial="flat">
            <a:bevelT w="31750" h="63500" prst="riblet"/>
          </a:sp3d>
        </a:effectStyle>
        <a:effectStyle>
          <a:effectLst>
            <a:outerShdw blurRad="50800" dist="38100" dir="2700000" algn="ctr" rotWithShape="0">
              <a:srgbClr val="000000">
                <a:alpha val="60000"/>
              </a:srgbClr>
            </a:outerShdw>
          </a:effectLst>
          <a:scene3d>
            <a:camera prst="orthographicFront">
              <a:rot lat="0" lon="0" rev="0"/>
            </a:camera>
            <a:lightRig rig="flat" dir="tl"/>
          </a:scene3d>
          <a:sp3d prstMaterial="flat">
            <a:bevelT w="57150" h="114300" prst="riblet"/>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1063</TotalTime>
  <Words>1181</Words>
  <Application>Microsoft Office PowerPoint</Application>
  <PresentationFormat>Panorámica</PresentationFormat>
  <Paragraphs>143</Paragraphs>
  <Slides>15</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15</vt:i4>
      </vt:variant>
    </vt:vector>
  </HeadingPairs>
  <TitlesOfParts>
    <vt:vector size="22" baseType="lpstr">
      <vt:lpstr>Algerian</vt:lpstr>
      <vt:lpstr>Arial</vt:lpstr>
      <vt:lpstr>Calibri</vt:lpstr>
      <vt:lpstr>Open Sans</vt:lpstr>
      <vt:lpstr>Trebuchet MS</vt:lpstr>
      <vt:lpstr>Wingdings 3</vt:lpstr>
      <vt:lpstr>Faceta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Computadores para Docentes 11</dc:creator>
  <cp:lastModifiedBy>Rodrigo Alcides Patiño</cp:lastModifiedBy>
  <cp:revision>70</cp:revision>
  <dcterms:created xsi:type="dcterms:W3CDTF">2014-02-10T13:25:25Z</dcterms:created>
  <dcterms:modified xsi:type="dcterms:W3CDTF">2017-06-07T22:34:21Z</dcterms:modified>
</cp:coreProperties>
</file>